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Hin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ind-bold.fntdata"/><Relationship Id="rId6" Type="http://schemas.openxmlformats.org/officeDocument/2006/relationships/slide" Target="slides/slide2.xml"/><Relationship Id="rId18" Type="http://schemas.openxmlformats.org/officeDocument/2006/relationships/font" Target="fonts/Hin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https://wiki.scel-hawaii.org/doku.php?id=x96_syllabus:presentation_guidelines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flipH="1" rot="-5400000">
            <a:off x="-428544" y="2831031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flipH="1" rot="-5400000">
            <a:off x="563747" y="2068298"/>
            <a:ext cx="1518899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5400000">
            <a:off x="-253698" y="2260564"/>
            <a:ext cx="1297200" cy="789899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-5400000">
            <a:off x="-192598" y="1950592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flipH="1" rot="-5400000">
            <a:off x="7315902" y="2802274"/>
            <a:ext cx="1027799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 flipH="1" rot="-5400000">
            <a:off x="6337825" y="578874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ig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Shape 14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47" name="Shape 147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Shape 152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rot="5400000">
            <a:off x="-262151" y="1526812"/>
            <a:ext cx="1340699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flipH="1" rot="-5400000">
            <a:off x="-358954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rot="-5400000">
            <a:off x="-199051" y="1206481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flipH="1" rot="-5400000">
            <a:off x="472233" y="3024660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1" name="Shape 161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Shape 16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1000"/>
              </a:spcBef>
              <a:buSzPct val="100000"/>
              <a:defRPr sz="4800"/>
            </a:lvl1pPr>
            <a:lvl2pPr lvl="1" rtl="0">
              <a:spcBef>
                <a:spcPts val="1000"/>
              </a:spcBef>
              <a:buSzPct val="100000"/>
              <a:defRPr sz="4800"/>
            </a:lvl2pPr>
            <a:lvl3pPr lvl="2" rtl="0">
              <a:spcBef>
                <a:spcPts val="1000"/>
              </a:spcBef>
              <a:buSzPct val="100000"/>
              <a:defRPr sz="4800"/>
            </a:lvl3pPr>
            <a:lvl4pPr lvl="3" rtl="0">
              <a:spcBef>
                <a:spcPts val="1000"/>
              </a:spcBef>
              <a:buSzPct val="100000"/>
              <a:defRPr sz="4800"/>
            </a:lvl4pPr>
            <a:lvl5pPr lvl="4" rtl="0">
              <a:spcBef>
                <a:spcPts val="1000"/>
              </a:spcBef>
              <a:buSzPct val="100000"/>
              <a:defRPr sz="4800"/>
            </a:lvl5pPr>
            <a:lvl6pPr lvl="5" rtl="0">
              <a:spcBef>
                <a:spcPts val="1000"/>
              </a:spcBef>
              <a:buSzPct val="100000"/>
              <a:defRPr sz="4800"/>
            </a:lvl6pPr>
            <a:lvl7pPr lvl="6" rtl="0">
              <a:spcBef>
                <a:spcPts val="1000"/>
              </a:spcBef>
              <a:buSzPct val="100000"/>
              <a:defRPr sz="4800"/>
            </a:lvl7pPr>
            <a:lvl8pPr lvl="7" rtl="0">
              <a:spcBef>
                <a:spcPts val="1000"/>
              </a:spcBef>
              <a:buSzPct val="100000"/>
              <a:defRPr sz="4800"/>
            </a:lvl8pPr>
            <a:lvl9pPr lvl="8" rtl="0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3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 flipH="1" rot="-5400000">
            <a:off x="-428544" y="2831031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 flipH="1" rot="-5400000">
            <a:off x="563747" y="2068298"/>
            <a:ext cx="1518899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 rot="5400000">
            <a:off x="-253698" y="2260564"/>
            <a:ext cx="1297200" cy="789899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 rot="-5400000">
            <a:off x="-192598" y="1950592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 flipH="1" rot="-5400000">
            <a:off x="7315902" y="2802274"/>
            <a:ext cx="1027799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 flipH="1" rot="-5400000">
            <a:off x="6337825" y="578874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 b="1" i="1"/>
            </a:lvl1pPr>
            <a:lvl2pPr lvl="1" rtl="0" algn="ctr">
              <a:spcBef>
                <a:spcPts val="0"/>
              </a:spcBef>
              <a:defRPr b="1" i="1"/>
            </a:lvl2pPr>
            <a:lvl3pPr lvl="2" rtl="0" algn="ctr">
              <a:spcBef>
                <a:spcPts val="0"/>
              </a:spcBef>
              <a:defRPr b="1" i="1"/>
            </a:lvl3pPr>
            <a:lvl4pPr lvl="3" rtl="0" algn="ctr">
              <a:spcBef>
                <a:spcPts val="0"/>
              </a:spcBef>
              <a:defRPr b="1" i="1"/>
            </a:lvl4pPr>
            <a:lvl5pPr lvl="4" rtl="0" algn="ctr">
              <a:spcBef>
                <a:spcPts val="0"/>
              </a:spcBef>
              <a:defRPr b="1" i="1"/>
            </a:lvl5pPr>
            <a:lvl6pPr lvl="5" rtl="0" algn="ctr">
              <a:spcBef>
                <a:spcPts val="0"/>
              </a:spcBef>
              <a:defRPr b="1" i="1"/>
            </a:lvl6pPr>
            <a:lvl7pPr lvl="6" rtl="0" algn="ctr">
              <a:spcBef>
                <a:spcPts val="0"/>
              </a:spcBef>
              <a:defRPr b="1" i="1"/>
            </a:lvl7pPr>
            <a:lvl8pPr lvl="7" rtl="0" algn="ctr">
              <a:spcBef>
                <a:spcPts val="0"/>
              </a:spcBef>
              <a:defRPr b="1" i="1"/>
            </a:lvl8pPr>
            <a:lvl9pPr lvl="8" algn="ctr">
              <a:spcBef>
                <a:spcPts val="0"/>
              </a:spcBef>
              <a:defRPr b="1" i="1"/>
            </a:lvl9pPr>
          </a:lstStyle>
          <a:p/>
        </p:txBody>
      </p:sp>
      <p:grpSp>
        <p:nvGrpSpPr>
          <p:cNvPr id="38" name="Shape 3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9" name="Shape 3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 rot="5400000">
            <a:off x="-262151" y="1526812"/>
            <a:ext cx="1340699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 flipH="1" rot="-5400000">
            <a:off x="-358954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 rot="-5400000">
            <a:off x="-199051" y="1206481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 flipH="1" rot="-5400000">
            <a:off x="472233" y="3024660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53" name="Shape 53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4" name="Shape 54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Shape 59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60" name="Shape 6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grpSp>
        <p:nvGrpSpPr>
          <p:cNvPr id="70" name="Shape 70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71" name="Shape 71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Shape 76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77" name="Shape 77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Shape 8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3194800" y="1676800"/>
            <a:ext cx="2024100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5322501" y="1676800"/>
            <a:ext cx="2024099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grpSp>
        <p:nvGrpSpPr>
          <p:cNvPr id="88" name="Shape 8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9" name="Shape 8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Shape 94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95" name="Shape 9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Shape 10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103" name="Shape 103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4" name="Shape 104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110" name="Shape 11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Shape 11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360"/>
              </a:spcBef>
              <a:buSzPct val="100000"/>
              <a:buNone/>
              <a:defRPr b="1" sz="1800"/>
            </a:lvl1pPr>
          </a:lstStyle>
          <a:p/>
        </p:txBody>
      </p:sp>
      <p:grpSp>
        <p:nvGrpSpPr>
          <p:cNvPr id="118" name="Shape 11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9" name="Shape 11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125" name="Shape 12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Shape 13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mall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33" name="Shape 133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9" name="Shape 139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Shape 14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41F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08.jp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2328150" y="1506250"/>
            <a:ext cx="44877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Project Badger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Critical Design Review</a:t>
            </a:r>
          </a:p>
        </p:txBody>
      </p:sp>
      <p:sp>
        <p:nvSpPr>
          <p:cNvPr id="174" name="Shape 174"/>
          <p:cNvSpPr txBox="1"/>
          <p:nvPr>
            <p:ph idx="4294967295" type="subTitle"/>
          </p:nvPr>
        </p:nvSpPr>
        <p:spPr>
          <a:xfrm>
            <a:off x="625500" y="3087850"/>
            <a:ext cx="7893000" cy="12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/>
              <a:t>Kyle Chan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/>
              <a:t>Cyrus Noveloso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/>
              <a:t>Brianne Tengan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/>
              <a:t>Zachary Dorman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74" y="3743374"/>
            <a:ext cx="1400124" cy="14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XBee communication</a:t>
            </a:r>
          </a:p>
          <a:p>
            <a:pPr indent="-285750" lvl="1" marL="742950" rtl="0">
              <a:spcBef>
                <a:spcPts val="0"/>
              </a:spcBef>
            </a:pPr>
            <a:r>
              <a:rPr lang="en"/>
              <a:t>API with escaping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Unfinished Tasks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Alternate current sensor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 and print housing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Integrate 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Route PCB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Print PCB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Debug</a:t>
            </a: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Expansion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Hardware and software can be optimized to consume less power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Small form factor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lt1"/>
                </a:solidFill>
              </a:rPr>
              <a:t>Control/monitor via phone app</a:t>
            </a: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909" y="2707250"/>
            <a:ext cx="1730174" cy="173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2225700" y="1505375"/>
            <a:ext cx="4692600" cy="81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Thank you!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Block diagram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Algorithm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Progress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Problems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Unfinished Tasks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Project Expansion</a:t>
            </a: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 - Control</a:t>
            </a: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25" y="2136150"/>
            <a:ext cx="6543800" cy="199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 - Outlet</a:t>
            </a: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150" y="2261175"/>
            <a:ext cx="2977799" cy="236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7100" y="2261175"/>
            <a:ext cx="2977800" cy="235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</a:t>
            </a:r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 / Pseudocode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Send command from control module xbee to outlet module xbee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Toggle power to outlet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Calculate power used and show information on control module display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Created PCB Schematics using EAGLE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Two-Way XBee Communication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System Integration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 Module Schematic</a:t>
            </a: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624" y="1734675"/>
            <a:ext cx="4427049" cy="30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Outlet Module Schematic</a:t>
            </a: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274" y="1794000"/>
            <a:ext cx="4341748" cy="295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Problems: Current Transformer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906750" y="1706950"/>
            <a:ext cx="31383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52400" lvl="0" marL="342900" rtl="0">
              <a:spcBef>
                <a:spcPts val="0"/>
              </a:spcBef>
            </a:pPr>
            <a:r>
              <a:rPr lang="en">
                <a:solidFill>
                  <a:schemeClr val="lt1"/>
                </a:solidFill>
              </a:rPr>
              <a:t>Current plan: Noninvasive</a:t>
            </a:r>
          </a:p>
          <a:p>
            <a:pPr indent="-152400" lvl="0" marL="342900" rtl="0">
              <a:spcBef>
                <a:spcPts val="0"/>
              </a:spcBef>
            </a:pPr>
            <a:r>
              <a:rPr lang="en"/>
              <a:t>Inaccurate/Unresponsive</a:t>
            </a: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849" y="2738675"/>
            <a:ext cx="1429194" cy="20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>
            <p:ph idx="2" type="body"/>
          </p:nvPr>
        </p:nvSpPr>
        <p:spPr>
          <a:xfrm>
            <a:off x="4218274" y="1706950"/>
            <a:ext cx="31827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Alternative plan: In-circuit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More accurate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390262" y="2815998"/>
            <a:ext cx="2011876" cy="185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8050" y="3058674"/>
            <a:ext cx="2776799" cy="141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