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Montserrat"/>
      <p:regular r:id="rId19"/>
      <p:bold r:id="rId20"/>
    </p:embeddedFont>
    <p:embeddedFont>
      <p:font typeface="Karla"/>
      <p:regular r:id="rId21"/>
      <p:bold r:id="rId22"/>
      <p:italic r:id="rId23"/>
      <p:boldItalic r:id="rId2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376425C-949F-4873-B515-03BED557F31A}">
  <a:tblStyle styleId="{C376425C-949F-4873-B515-03BED557F31A}" styleName="Table_0"/>
  <a:tblStyle styleId="{64615CB3-5C6B-471F-8886-13176649D203}" styleName="Table_1"/>
  <a:tblStyle styleId="{9A5BE4AC-7A65-413E-85DA-153646783B17}" styleName="Table_2"/>
  <a:tblStyle styleId="{46C9589B-9347-4766-AD17-B8EA89F10813}" styleName="Table_3"/>
  <a:tblStyle styleId="{795288D2-8196-4527-B2ED-F68A0FEE4356}" styleName="Table_4"/>
  <a:tblStyle styleId="{4DD67B77-5078-4DB5-8FA0-16EBF9B518C9}" styleName="Table_5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Karla-bold.fntdata"/><Relationship Id="rId10" Type="http://schemas.openxmlformats.org/officeDocument/2006/relationships/slide" Target="slides/slide5.xml"/><Relationship Id="rId21" Type="http://schemas.openxmlformats.org/officeDocument/2006/relationships/font" Target="fonts/Karla-regular.fntdata"/><Relationship Id="rId13" Type="http://schemas.openxmlformats.org/officeDocument/2006/relationships/slide" Target="slides/slide8.xml"/><Relationship Id="rId24" Type="http://schemas.openxmlformats.org/officeDocument/2006/relationships/font" Target="fonts/Karla-boldItalic.fntdata"/><Relationship Id="rId12" Type="http://schemas.openxmlformats.org/officeDocument/2006/relationships/slide" Target="slides/slide7.xml"/><Relationship Id="rId23" Type="http://schemas.openxmlformats.org/officeDocument/2006/relationships/font" Target="fonts/Karla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48300" y="3404550"/>
            <a:ext cx="3530700" cy="1181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4" name="Shape 64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841000" y="4025300"/>
            <a:ext cx="7845899" cy="51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360"/>
              </a:spcBef>
              <a:buSzPct val="100000"/>
              <a:buNone/>
              <a:defRPr sz="1200"/>
            </a:lvl1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9" name="Shape 69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Empt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" name="Shape 16"/>
          <p:cNvSpPr txBox="1"/>
          <p:nvPr>
            <p:ph type="ctrTitle"/>
          </p:nvPr>
        </p:nvSpPr>
        <p:spPr>
          <a:xfrm>
            <a:off x="648300" y="1583350"/>
            <a:ext cx="3522300" cy="298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3000"/>
            </a:lvl1pPr>
            <a:lvl2pPr rtl="0">
              <a:spcBef>
                <a:spcPts val="0"/>
              </a:spcBef>
              <a:buSzPct val="100000"/>
              <a:defRPr sz="3000"/>
            </a:lvl2pPr>
            <a:lvl3pPr rtl="0">
              <a:spcBef>
                <a:spcPts val="0"/>
              </a:spcBef>
              <a:buSzPct val="100000"/>
              <a:defRPr sz="3000"/>
            </a:lvl3pPr>
            <a:lvl4pPr rtl="0">
              <a:spcBef>
                <a:spcPts val="0"/>
              </a:spcBef>
              <a:buSzPct val="100000"/>
              <a:defRPr sz="3000"/>
            </a:lvl4pPr>
            <a:lvl5pPr rtl="0">
              <a:spcBef>
                <a:spcPts val="0"/>
              </a:spcBef>
              <a:buSzPct val="100000"/>
              <a:defRPr sz="3000"/>
            </a:lvl5pPr>
            <a:lvl6pPr rtl="0">
              <a:spcBef>
                <a:spcPts val="0"/>
              </a:spcBef>
              <a:buSzPct val="100000"/>
              <a:defRPr sz="3000"/>
            </a:lvl6pPr>
            <a:lvl7pPr rtl="0">
              <a:spcBef>
                <a:spcPts val="0"/>
              </a:spcBef>
              <a:buSzPct val="100000"/>
              <a:defRPr sz="3000"/>
            </a:lvl7pPr>
            <a:lvl8pPr rtl="0">
              <a:spcBef>
                <a:spcPts val="0"/>
              </a:spcBef>
              <a:buSzPct val="100000"/>
              <a:defRPr sz="3000"/>
            </a:lvl8pPr>
            <a:lvl9pPr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724950" y="3494300"/>
            <a:ext cx="1906199" cy="1031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2pPr>
            <a:lvl3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4pPr>
            <a:lvl5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5pPr>
            <a:lvl6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6pPr>
            <a:lvl7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7pPr>
            <a:lvl8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8pPr>
            <a:lvl9pPr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1 column + imag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" name="Shape 22"/>
          <p:cNvSpPr txBox="1"/>
          <p:nvPr>
            <p:ph type="title"/>
          </p:nvPr>
        </p:nvSpPr>
        <p:spPr>
          <a:xfrm>
            <a:off x="838309" y="1807900"/>
            <a:ext cx="3148199" cy="48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50" y="2419350"/>
            <a:ext cx="3148199" cy="225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big imag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209250" y="-9675"/>
            <a:ext cx="3076750" cy="5167075"/>
          </a:xfrm>
          <a:custGeom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-19350" y="-9675"/>
            <a:ext cx="3076750" cy="5167075"/>
          </a:xfrm>
          <a:custGeom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" name="Shape 28"/>
          <p:cNvSpPr txBox="1"/>
          <p:nvPr>
            <p:ph type="title"/>
          </p:nvPr>
        </p:nvSpPr>
        <p:spPr>
          <a:xfrm>
            <a:off x="609704" y="4116875"/>
            <a:ext cx="1609799" cy="48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" name="Shape 33"/>
          <p:cNvSpPr txBox="1"/>
          <p:nvPr/>
        </p:nvSpPr>
        <p:spPr>
          <a:xfrm>
            <a:off x="799645" y="161207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latin typeface="Montserrat"/>
                <a:ea typeface="Montserrat"/>
                <a:cs typeface="Montserrat"/>
                <a:sym typeface="Montserra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Shape 39"/>
          <p:cNvSpPr txBox="1"/>
          <p:nvPr>
            <p:ph type="title"/>
          </p:nvPr>
        </p:nvSpPr>
        <p:spPr>
          <a:xfrm>
            <a:off x="838350" y="1807900"/>
            <a:ext cx="5324100" cy="48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" name="Shape 45"/>
          <p:cNvSpPr txBox="1"/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41000" y="2492425"/>
            <a:ext cx="2671800" cy="243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3673842" y="2492425"/>
            <a:ext cx="2671800" cy="243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1" name="Shape 51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2" name="Shape 52"/>
          <p:cNvSpPr txBox="1"/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841000" y="2515375"/>
            <a:ext cx="1988699" cy="2410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2931574" y="2515375"/>
            <a:ext cx="1988699" cy="2410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5" name="Shape 55"/>
          <p:cNvSpPr txBox="1"/>
          <p:nvPr>
            <p:ph idx="3" type="body"/>
          </p:nvPr>
        </p:nvSpPr>
        <p:spPr>
          <a:xfrm>
            <a:off x="5022149" y="2515375"/>
            <a:ext cx="1988699" cy="2410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0" name="Shape 60"/>
          <p:cNvSpPr txBox="1"/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8BC34A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884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495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4.png"/><Relationship Id="rId5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Relationship Id="rId5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Relationship Id="rId4" Type="http://schemas.openxmlformats.org/officeDocument/2006/relationships/image" Target="../media/image06.png"/><Relationship Id="rId5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310350" y="842925"/>
            <a:ext cx="3530700" cy="1181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6AA84F"/>
                </a:solidFill>
              </a:rPr>
              <a:t>Team Apple CDR Presentation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Kaeo, Tryston, Tyrin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950" y="2116275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838250" y="496675"/>
            <a:ext cx="5324100" cy="48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6AA84F"/>
                </a:solidFill>
              </a:rPr>
              <a:t>Progress Since PDR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838250" y="144390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Housing</a:t>
            </a:r>
            <a:r>
              <a:rPr lang="en" sz="1800">
                <a:solidFill>
                  <a:srgbClr val="000000"/>
                </a:solidFill>
              </a:rPr>
              <a:t> - Decided on a housing choice (Outdoor Junction Box)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Schematic</a:t>
            </a:r>
            <a:r>
              <a:rPr lang="en" sz="1800">
                <a:solidFill>
                  <a:srgbClr val="000000"/>
                </a:solidFill>
              </a:rPr>
              <a:t> -   Updated the previous design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Documentation</a:t>
            </a:r>
            <a:r>
              <a:rPr lang="en" sz="1800">
                <a:solidFill>
                  <a:srgbClr val="000000"/>
                </a:solidFill>
              </a:rPr>
              <a:t> -  Parsed the previous documentation of Apple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838250" y="496675"/>
            <a:ext cx="5324100" cy="48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6AA84F"/>
                </a:solidFill>
              </a:rPr>
              <a:t>Some Problems and Issues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838250" y="144390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Housing</a:t>
            </a:r>
            <a:r>
              <a:rPr lang="en" sz="1800">
                <a:solidFill>
                  <a:srgbClr val="000000"/>
                </a:solidFill>
              </a:rPr>
              <a:t> - Indoor VS outdoor junction boxes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Schematic</a:t>
            </a:r>
            <a:r>
              <a:rPr lang="en" sz="1800">
                <a:solidFill>
                  <a:srgbClr val="000000"/>
                </a:solidFill>
              </a:rPr>
              <a:t> - Correctly wired schematic and &amp; designing the board layout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Documentation</a:t>
            </a:r>
            <a:r>
              <a:rPr lang="en" sz="1800">
                <a:solidFill>
                  <a:srgbClr val="000000"/>
                </a:solidFill>
              </a:rPr>
              <a:t> - Locating information within previous design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838250" y="510200"/>
            <a:ext cx="5324100" cy="48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6AA84F"/>
                </a:solidFill>
              </a:rPr>
              <a:t>Work to be Completed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838250" y="144390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Board</a:t>
            </a:r>
            <a:r>
              <a:rPr lang="en" sz="1800">
                <a:solidFill>
                  <a:srgbClr val="000000"/>
                </a:solidFill>
              </a:rPr>
              <a:t> - Layout and Fabrication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Housing</a:t>
            </a:r>
            <a:r>
              <a:rPr lang="en" sz="1800">
                <a:solidFill>
                  <a:srgbClr val="000000"/>
                </a:solidFill>
              </a:rPr>
              <a:t> - Acquire and Assemble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Documentation</a:t>
            </a:r>
            <a:r>
              <a:rPr lang="en" sz="1800">
                <a:solidFill>
                  <a:srgbClr val="000000"/>
                </a:solidFill>
              </a:rPr>
              <a:t> - Complete and Organize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Post Assembly</a:t>
            </a:r>
            <a:r>
              <a:rPr lang="en" sz="1800">
                <a:solidFill>
                  <a:srgbClr val="000000"/>
                </a:solidFill>
              </a:rPr>
              <a:t> - Test and Deployment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6AA84F"/>
                </a:solidFill>
              </a:rPr>
              <a:t>Any Questions?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000" y="2224425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38250" y="625100"/>
            <a:ext cx="6251699" cy="48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6AA84F"/>
                </a:solidFill>
              </a:rPr>
              <a:t>Overview of Presentation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838250" y="144390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Block Diagram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Schematic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Power Budget &amp; Bill of Material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Progress Since PDR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Problems and Issues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Work to be Completed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Questions</a:t>
            </a:r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4294967295" type="title"/>
          </p:nvPr>
        </p:nvSpPr>
        <p:spPr>
          <a:xfrm>
            <a:off x="7436204" y="864025"/>
            <a:ext cx="1609799" cy="48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</a:rPr>
              <a:t>Block Diagram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37" y="829262"/>
            <a:ext cx="6886575" cy="14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4294967295" type="title"/>
          </p:nvPr>
        </p:nvSpPr>
        <p:spPr>
          <a:xfrm>
            <a:off x="7436204" y="864025"/>
            <a:ext cx="1609799" cy="48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</a:rPr>
              <a:t>Block Diagram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37" y="829262"/>
            <a:ext cx="6886575" cy="14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437" y="829262"/>
            <a:ext cx="688657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4294967295" type="title"/>
          </p:nvPr>
        </p:nvSpPr>
        <p:spPr>
          <a:xfrm>
            <a:off x="7436204" y="864025"/>
            <a:ext cx="1609799" cy="48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</a:rPr>
              <a:t>Block Diagram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37" y="829262"/>
            <a:ext cx="6886575" cy="14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437" y="829262"/>
            <a:ext cx="6886575" cy="317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4294967295" type="ctrTitle"/>
          </p:nvPr>
        </p:nvSpPr>
        <p:spPr>
          <a:xfrm>
            <a:off x="252000" y="3850725"/>
            <a:ext cx="19851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6AA84F"/>
                </a:solidFill>
              </a:rPr>
              <a:t>Schematic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4274" y="135375"/>
            <a:ext cx="5577148" cy="431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50" y="496675"/>
            <a:ext cx="5324100" cy="48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6AA84F"/>
                </a:solidFill>
              </a:rPr>
              <a:t>Major Schematic Changes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38250" y="144390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000000"/>
                </a:solidFill>
              </a:rPr>
              <a:t>Changed Irradiance Sensor</a:t>
            </a:r>
            <a:r>
              <a:rPr lang="en" sz="1800">
                <a:solidFill>
                  <a:srgbClr val="000000"/>
                </a:solidFill>
              </a:rPr>
              <a:t> - Apogee SP-215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No op-amp needed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Not self powered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01100"/>
            <a:ext cx="1142400" cy="11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4018" y="2725793"/>
            <a:ext cx="2347425" cy="145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250" y="2646775"/>
            <a:ext cx="3145775" cy="16099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Shape 131"/>
          <p:cNvCxnSpPr/>
          <p:nvPr/>
        </p:nvCxnSpPr>
        <p:spPr>
          <a:xfrm rot="10800000">
            <a:off x="6124749" y="3518175"/>
            <a:ext cx="671400" cy="95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2" name="Shape 132"/>
          <p:cNvCxnSpPr/>
          <p:nvPr/>
        </p:nvCxnSpPr>
        <p:spPr>
          <a:xfrm rot="10800000">
            <a:off x="6124749" y="3699600"/>
            <a:ext cx="671400" cy="95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3" name="Shape 133"/>
          <p:cNvCxnSpPr/>
          <p:nvPr/>
        </p:nvCxnSpPr>
        <p:spPr>
          <a:xfrm rot="10800000">
            <a:off x="6124749" y="3336750"/>
            <a:ext cx="671400" cy="95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4" name="Shape 134"/>
          <p:cNvSpPr txBox="1"/>
          <p:nvPr/>
        </p:nvSpPr>
        <p:spPr>
          <a:xfrm>
            <a:off x="6734250" y="3137475"/>
            <a:ext cx="1028700" cy="77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White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8BC34A"/>
                </a:solidFill>
              </a:rPr>
              <a:t>Green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Clear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4294967295" type="ctrTitle"/>
          </p:nvPr>
        </p:nvSpPr>
        <p:spPr>
          <a:xfrm>
            <a:off x="252000" y="3850725"/>
            <a:ext cx="15981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6AA84F"/>
                </a:solidFill>
              </a:rPr>
              <a:t>Power Budget</a:t>
            </a:r>
          </a:p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  <p:graphicFrame>
        <p:nvGraphicFramePr>
          <p:cNvPr id="141" name="Shape 141"/>
          <p:cNvGraphicFramePr/>
          <p:nvPr/>
        </p:nvGraphicFramePr>
        <p:xfrm>
          <a:off x="4425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{C376425C-949F-4873-B515-03BED557F31A}</a:tableStyleId>
              </a:tblPr>
              <a:tblGrid>
                <a:gridCol w="1714500"/>
                <a:gridCol w="1028700"/>
                <a:gridCol w="1200150"/>
                <a:gridCol w="1009650"/>
                <a:gridCol w="1190625"/>
                <a:gridCol w="1333500"/>
                <a:gridCol w="1504950"/>
              </a:tblGrid>
              <a:tr h="3469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700"/>
                        <a:t>Major Parts</a:t>
                      </a: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Part Name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Min Voltage (V)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Supply Voltage (V)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Idle Current (mA)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Typical Current (mA)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Max Current Draw (mA)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Max Power Dissipated (W)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Arduino Uno R3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DC Current Sensor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GPS Sensor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Humidity/Temperature Sensor (Ambient)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2.4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Pressure Sensor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1.8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Temperature Sensor (Roof)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1.5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Solar Irradiance Sensor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333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Digi International XBee Pro S2B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2.7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0.0035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0.726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Shape 142"/>
          <p:cNvGraphicFramePr/>
          <p:nvPr/>
        </p:nvGraphicFramePr>
        <p:xfrm>
          <a:off x="4777275" y="2771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{64615CB3-5C6B-471F-8886-13176649D203}</a:tableStyleId>
              </a:tblPr>
              <a:tblGrid>
                <a:gridCol w="2255650"/>
                <a:gridCol w="736950"/>
                <a:gridCol w="1256450"/>
              </a:tblGrid>
              <a:tr h="3011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Regulated Power Supply</a:t>
                      </a: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4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Part Name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Supply Voltage (V)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Max Supply Current (A)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91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5V Boost Converter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91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3.3V Regulator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3" name="Shape 143"/>
          <p:cNvGraphicFramePr/>
          <p:nvPr/>
        </p:nvGraphicFramePr>
        <p:xfrm>
          <a:off x="125350" y="31489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{9A5BE4AC-7A65-413E-85DA-153646783B17}</a:tableStyleId>
              </a:tblPr>
              <a:tblGrid>
                <a:gridCol w="1895475"/>
                <a:gridCol w="1209675"/>
                <a:gridCol w="1447800"/>
              </a:tblGrid>
              <a:tr h="30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Battery Supply</a:t>
                      </a: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Part Name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Supply Voltage (V)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Max Supply Current (A)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Battery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6.6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4" name="Shape 144"/>
          <p:cNvGraphicFramePr/>
          <p:nvPr/>
        </p:nvGraphicFramePr>
        <p:xfrm>
          <a:off x="6270975" y="401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{46C9589B-9347-4766-AD17-B8EA89F10813}</a:tableStyleId>
              </a:tblPr>
              <a:tblGrid>
                <a:gridCol w="2036525"/>
                <a:gridCol w="718825"/>
              </a:tblGrid>
              <a:tr h="366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 Current Draw (mA)</a:t>
                      </a: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79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3.3 V Lines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 V Lines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79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74.8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5" name="Shape 145"/>
          <p:cNvGraphicFramePr/>
          <p:nvPr/>
        </p:nvGraphicFramePr>
        <p:xfrm>
          <a:off x="1850087" y="39809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{795288D2-8196-4527-B2ED-F68A0FEE4356}</a:tableStyleId>
              </a:tblPr>
              <a:tblGrid>
                <a:gridCol w="2368000"/>
                <a:gridCol w="615325"/>
                <a:gridCol w="1229825"/>
              </a:tblGrid>
              <a:tr h="401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Max Power Consumption (mW)</a:t>
                      </a: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7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3.3 V Lines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 V Lines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Total (3.3+5)V Lines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  <a:tr h="187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A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4294967295" type="ctrTitle"/>
          </p:nvPr>
        </p:nvSpPr>
        <p:spPr>
          <a:xfrm>
            <a:off x="252000" y="3850725"/>
            <a:ext cx="1748699" cy="10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6AA84F"/>
                </a:solidFill>
              </a:rPr>
              <a:t>Bill of Materials</a:t>
            </a: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</a:p>
        </p:txBody>
      </p:sp>
      <p:graphicFrame>
        <p:nvGraphicFramePr>
          <p:cNvPr id="152" name="Shape 152"/>
          <p:cNvGraphicFramePr/>
          <p:nvPr/>
        </p:nvGraphicFramePr>
        <p:xfrm>
          <a:off x="781050" y="19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{4DD67B77-5078-4DB5-8FA0-16EBF9B518C9}</a:tableStyleId>
              </a:tblPr>
              <a:tblGrid>
                <a:gridCol w="361950"/>
                <a:gridCol w="4362450"/>
                <a:gridCol w="704850"/>
                <a:gridCol w="847725"/>
                <a:gridCol w="723900"/>
                <a:gridCol w="58102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Part Name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Vendor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Product ID/#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Unit Cost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Quantity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USB LiPoly/Li-Ion Charger (3.7/4.2V) MCP73871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$17.50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Arduino Uno R3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$24.95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Ultimate GPS Breakout v3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$39.95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Digi International XBee Pro S2B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$37.95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Tenergy Li-Ion 18650 3.7V 6600mAh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$29.50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Barometric Pressure Sensor BMP180 (newer model)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$9.95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INA219 High SIde DC Current Sensor Breakout 26V ± 3.2A Max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$9.95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Interface Cable - RPSMA Female to RPSMA Male (25cm)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Sparkfun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$4.95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Silicon-Cell Pyranometer SP-215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Apogee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SP-215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$235.00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Large 6V 3.4W Solar Panel 3.4 Watt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$39.00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AL-100 Solar Sensor Leveling Plate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Apogee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Al-100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$35.00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One Wire Digital Temperature Sensor - DS18B20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Sparkfun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$4.25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2.4GHz Duck Antenna RP-SMA - Large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Sparkfun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$9.95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Sensirion Temperature/Humidity Sensor - SHT11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Adafruit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$35.00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Unit Sub Cost (Major Parts)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$571.90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adw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