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Hin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ind-regular.fntdata"/><Relationship Id="rId14" Type="http://schemas.openxmlformats.org/officeDocument/2006/relationships/slide" Target="slides/slide10.xml"/><Relationship Id="rId16" Type="http://schemas.openxmlformats.org/officeDocument/2006/relationships/font" Target="fonts/Hin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6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/>
          <p:nvPr/>
        </p:nvSpPr>
        <p:spPr>
          <a:xfrm flipH="1" rot="5400000">
            <a:off x="6177275" y="-42337"/>
            <a:ext cx="3688200" cy="2246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 flipH="1" rot="5400000">
            <a:off x="-698074" y="3247200"/>
            <a:ext cx="3573900" cy="2177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 flipH="1" rot="-5400000">
            <a:off x="-428544" y="2831031"/>
            <a:ext cx="2195100" cy="13380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 flipH="1" rot="-5400000">
            <a:off x="563747" y="2068298"/>
            <a:ext cx="1518899" cy="9255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 rot="5400000">
            <a:off x="-253698" y="2260564"/>
            <a:ext cx="1297200" cy="789899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 rot="-5400000">
            <a:off x="-192598" y="1950592"/>
            <a:ext cx="985800" cy="6006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 flipH="1" rot="5400000">
            <a:off x="7217675" y="1270025"/>
            <a:ext cx="2394600" cy="1458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 flipH="1" rot="-5400000">
            <a:off x="7315902" y="2802274"/>
            <a:ext cx="1027799" cy="62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 flipH="1" rot="-5400000">
            <a:off x="6337825" y="578874"/>
            <a:ext cx="1520100" cy="9261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big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Shape 14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47" name="Shape 147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Shape 152"/>
          <p:cNvSpPr/>
          <p:nvPr/>
        </p:nvSpPr>
        <p:spPr>
          <a:xfrm flipH="1" rot="5400000">
            <a:off x="-479615" y="1845054"/>
            <a:ext cx="2455200" cy="14958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 rot="5400000">
            <a:off x="-262151" y="1526812"/>
            <a:ext cx="1340699" cy="8163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flipH="1" rot="-5400000">
            <a:off x="-358954" y="3663588"/>
            <a:ext cx="1838400" cy="1120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 rot="-5400000">
            <a:off x="-199051" y="1206481"/>
            <a:ext cx="1018800" cy="6207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 flipH="1" rot="-5400000">
            <a:off x="472233" y="3024660"/>
            <a:ext cx="1272000" cy="7752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1" name="Shape 161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Shape 16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1000"/>
              </a:spcBef>
              <a:buSzPct val="100000"/>
              <a:defRPr sz="4800"/>
            </a:lvl1pPr>
            <a:lvl2pPr lvl="1" rtl="0">
              <a:spcBef>
                <a:spcPts val="1000"/>
              </a:spcBef>
              <a:buSzPct val="100000"/>
              <a:defRPr sz="4800"/>
            </a:lvl2pPr>
            <a:lvl3pPr lvl="2" rtl="0">
              <a:spcBef>
                <a:spcPts val="1000"/>
              </a:spcBef>
              <a:buSzPct val="100000"/>
              <a:defRPr sz="4800"/>
            </a:lvl3pPr>
            <a:lvl4pPr lvl="3" rtl="0">
              <a:spcBef>
                <a:spcPts val="1000"/>
              </a:spcBef>
              <a:buSzPct val="100000"/>
              <a:defRPr sz="4800"/>
            </a:lvl4pPr>
            <a:lvl5pPr lvl="4" rtl="0">
              <a:spcBef>
                <a:spcPts val="1000"/>
              </a:spcBef>
              <a:buSzPct val="100000"/>
              <a:defRPr sz="4800"/>
            </a:lvl5pPr>
            <a:lvl6pPr lvl="5" rtl="0">
              <a:spcBef>
                <a:spcPts val="1000"/>
              </a:spcBef>
              <a:buSzPct val="100000"/>
              <a:defRPr sz="4800"/>
            </a:lvl6pPr>
            <a:lvl7pPr lvl="6" rtl="0">
              <a:spcBef>
                <a:spcPts val="1000"/>
              </a:spcBef>
              <a:buSzPct val="100000"/>
              <a:defRPr sz="4800"/>
            </a:lvl7pPr>
            <a:lvl8pPr lvl="7" rtl="0">
              <a:spcBef>
                <a:spcPts val="1000"/>
              </a:spcBef>
              <a:buSzPct val="100000"/>
              <a:defRPr sz="4800"/>
            </a:lvl8pPr>
            <a:lvl9pPr lvl="8" rtl="0">
              <a:spcBef>
                <a:spcPts val="1000"/>
              </a:spcBef>
              <a:buSzPct val="100000"/>
              <a:defRPr sz="4800"/>
            </a:lvl9pPr>
          </a:lstStyle>
          <a:p/>
        </p:txBody>
      </p:sp>
      <p:sp>
        <p:nvSpPr>
          <p:cNvPr id="163" name="Shape 16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33CCFF"/>
              </a:buClr>
              <a:buSzPct val="100000"/>
              <a:buNone/>
              <a:defRPr sz="1800">
                <a:solidFill>
                  <a:srgbClr val="33CCFF"/>
                </a:solidFill>
              </a:defRPr>
            </a:lvl9pPr>
          </a:lstStyle>
          <a:p/>
        </p:txBody>
      </p:sp>
      <p:sp>
        <p:nvSpPr>
          <p:cNvPr id="25" name="Shape 25"/>
          <p:cNvSpPr/>
          <p:nvPr/>
        </p:nvSpPr>
        <p:spPr>
          <a:xfrm flipH="1" rot="5400000">
            <a:off x="6177275" y="-42337"/>
            <a:ext cx="3688200" cy="2246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 flipH="1" rot="5400000">
            <a:off x="-698074" y="3247200"/>
            <a:ext cx="3573900" cy="21771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 flipH="1" rot="-5400000">
            <a:off x="-428544" y="2831031"/>
            <a:ext cx="2195100" cy="13380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 flipH="1" rot="-5400000">
            <a:off x="563747" y="2068298"/>
            <a:ext cx="1518899" cy="9255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 rot="5400000">
            <a:off x="-253698" y="2260564"/>
            <a:ext cx="1297200" cy="789899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/>
        </p:nvSpPr>
        <p:spPr>
          <a:xfrm rot="-5400000">
            <a:off x="-192598" y="1950592"/>
            <a:ext cx="985800" cy="6006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 flipH="1" rot="5400000">
            <a:off x="7217675" y="1270025"/>
            <a:ext cx="2394600" cy="14589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 rot="-5400000">
            <a:off x="7922499" y="2744289"/>
            <a:ext cx="1518600" cy="925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 flipH="1" rot="-5400000">
            <a:off x="7315902" y="2802274"/>
            <a:ext cx="1027799" cy="6261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 flipH="1" rot="-5400000">
            <a:off x="6337825" y="578874"/>
            <a:ext cx="1520100" cy="9261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 b="1" i="1"/>
            </a:lvl1pPr>
            <a:lvl2pPr lvl="1" rtl="0" algn="ctr">
              <a:spcBef>
                <a:spcPts val="0"/>
              </a:spcBef>
              <a:defRPr b="1" i="1"/>
            </a:lvl2pPr>
            <a:lvl3pPr lvl="2" rtl="0" algn="ctr">
              <a:spcBef>
                <a:spcPts val="0"/>
              </a:spcBef>
              <a:defRPr b="1" i="1"/>
            </a:lvl3pPr>
            <a:lvl4pPr lvl="3" rtl="0" algn="ctr">
              <a:spcBef>
                <a:spcPts val="0"/>
              </a:spcBef>
              <a:defRPr b="1" i="1"/>
            </a:lvl4pPr>
            <a:lvl5pPr lvl="4" rtl="0" algn="ctr">
              <a:spcBef>
                <a:spcPts val="0"/>
              </a:spcBef>
              <a:defRPr b="1" i="1"/>
            </a:lvl5pPr>
            <a:lvl6pPr lvl="5" rtl="0" algn="ctr">
              <a:spcBef>
                <a:spcPts val="0"/>
              </a:spcBef>
              <a:defRPr b="1" i="1"/>
            </a:lvl6pPr>
            <a:lvl7pPr lvl="6" rtl="0" algn="ctr">
              <a:spcBef>
                <a:spcPts val="0"/>
              </a:spcBef>
              <a:defRPr b="1" i="1"/>
            </a:lvl7pPr>
            <a:lvl8pPr lvl="7" rtl="0" algn="ctr">
              <a:spcBef>
                <a:spcPts val="0"/>
              </a:spcBef>
              <a:defRPr b="1" i="1"/>
            </a:lvl8pPr>
            <a:lvl9pPr lvl="8" algn="ctr">
              <a:spcBef>
                <a:spcPts val="0"/>
              </a:spcBef>
              <a:defRPr b="1" i="1"/>
            </a:lvl9pPr>
          </a:lstStyle>
          <a:p/>
        </p:txBody>
      </p:sp>
      <p:grpSp>
        <p:nvGrpSpPr>
          <p:cNvPr id="38" name="Shape 3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39" name="Shape 39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Shape 44"/>
          <p:cNvSpPr/>
          <p:nvPr/>
        </p:nvSpPr>
        <p:spPr>
          <a:xfrm flipH="1" rot="5400000">
            <a:off x="-479615" y="1845054"/>
            <a:ext cx="2455200" cy="14958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/>
          <p:nvPr/>
        </p:nvSpPr>
        <p:spPr>
          <a:xfrm rot="5400000">
            <a:off x="-262151" y="1526812"/>
            <a:ext cx="1340699" cy="8163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/>
          <p:nvPr/>
        </p:nvSpPr>
        <p:spPr>
          <a:xfrm flipH="1" rot="-5400000">
            <a:off x="-358954" y="3663588"/>
            <a:ext cx="1838400" cy="1120500"/>
          </a:xfrm>
          <a:prstGeom prst="parallelogram">
            <a:avLst>
              <a:gd fmla="val 81897" name="adj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 rot="-5400000">
            <a:off x="-199051" y="1206481"/>
            <a:ext cx="1018800" cy="620700"/>
          </a:xfrm>
          <a:prstGeom prst="parallelogram">
            <a:avLst>
              <a:gd fmla="val 81897" name="adj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 flipH="1" rot="-5400000">
            <a:off x="472233" y="3024660"/>
            <a:ext cx="1272000" cy="775200"/>
          </a:xfrm>
          <a:prstGeom prst="parallelogram">
            <a:avLst>
              <a:gd fmla="val 81897" name="adj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53" name="Shape 53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4" name="Shape 54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Shape 59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60" name="Shape 60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Shape 6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224148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grpSp>
        <p:nvGrpSpPr>
          <p:cNvPr id="70" name="Shape 70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71" name="Shape 71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Shape 76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77" name="Shape 77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Shape 82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3194800" y="1676800"/>
            <a:ext cx="2024100" cy="324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87" name="Shape 87"/>
          <p:cNvSpPr txBox="1"/>
          <p:nvPr>
            <p:ph idx="3" type="body"/>
          </p:nvPr>
        </p:nvSpPr>
        <p:spPr>
          <a:xfrm>
            <a:off x="5322501" y="1676800"/>
            <a:ext cx="2024099" cy="324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grpSp>
        <p:nvGrpSpPr>
          <p:cNvPr id="88" name="Shape 8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89" name="Shape 89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Shape 94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95" name="Shape 95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Shape 100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103" name="Shape 103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04" name="Shape 104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Shape 109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110" name="Shape 110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Shape 11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1236500" y="4406300"/>
            <a:ext cx="6671100" cy="51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360"/>
              </a:spcBef>
              <a:buSzPct val="100000"/>
              <a:buNone/>
              <a:defRPr b="1" sz="1800"/>
            </a:lvl1pPr>
          </a:lstStyle>
          <a:p/>
        </p:txBody>
      </p:sp>
      <p:grpSp>
        <p:nvGrpSpPr>
          <p:cNvPr id="118" name="Shape 118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19" name="Shape 119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Shape 124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125" name="Shape 125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Shape 130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mall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Shape 132"/>
          <p:cNvGrpSpPr/>
          <p:nvPr/>
        </p:nvGrpSpPr>
        <p:grpSpPr>
          <a:xfrm>
            <a:off x="7934862" y="4"/>
            <a:ext cx="1209178" cy="2774602"/>
            <a:chOff x="7395202" y="-6"/>
            <a:chExt cx="1748884" cy="4013021"/>
          </a:xfrm>
        </p:grpSpPr>
        <p:sp>
          <p:nvSpPr>
            <p:cNvPr id="133" name="Shape 133"/>
            <p:cNvSpPr/>
            <p:nvPr/>
          </p:nvSpPr>
          <p:spPr>
            <a:xfrm flipH="1" rot="5400000">
              <a:off x="7471942" y="406043"/>
              <a:ext cx="2078100" cy="12660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flipH="1" rot="5400000">
              <a:off x="7072800" y="1666233"/>
              <a:ext cx="2574300" cy="15681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 rot="-5400000">
              <a:off x="7178152" y="542729"/>
              <a:ext cx="1110900" cy="6768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 flipH="1" rot="-5400000">
              <a:off x="8242800" y="3381814"/>
              <a:ext cx="784500" cy="4779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Shape 138"/>
          <p:cNvGrpSpPr/>
          <p:nvPr/>
        </p:nvGrpSpPr>
        <p:grpSpPr>
          <a:xfrm>
            <a:off x="0" y="2232486"/>
            <a:ext cx="874633" cy="2911267"/>
            <a:chOff x="3" y="2750304"/>
            <a:chExt cx="722479" cy="2404814"/>
          </a:xfrm>
        </p:grpSpPr>
        <p:sp>
          <p:nvSpPr>
            <p:cNvPr id="139" name="Shape 139"/>
            <p:cNvSpPr/>
            <p:nvPr/>
          </p:nvSpPr>
          <p:spPr>
            <a:xfrm flipH="1" rot="5400000">
              <a:off x="-231667" y="3341328"/>
              <a:ext cx="1185900" cy="7224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flipH="1" rot="-5400000">
              <a:off x="-173394" y="4440518"/>
              <a:ext cx="888000" cy="541200"/>
            </a:xfrm>
            <a:prstGeom prst="parallelogram">
              <a:avLst>
                <a:gd fmla="val 81897" name="adj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 rot="-5400000">
              <a:off x="-120146" y="2870454"/>
              <a:ext cx="614700" cy="374400"/>
            </a:xfrm>
            <a:prstGeom prst="parallelogram">
              <a:avLst>
                <a:gd fmla="val 81897" name="adj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 flipH="1" rot="-5400000">
              <a:off x="228055" y="4058303"/>
              <a:ext cx="614400" cy="374400"/>
            </a:xfrm>
            <a:prstGeom prst="parallelogram">
              <a:avLst>
                <a:gd fmla="val 81897" name="adj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Shape 144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41F3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b="1" sz="30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ctrTitle"/>
          </p:nvPr>
        </p:nvSpPr>
        <p:spPr>
          <a:xfrm>
            <a:off x="2647900" y="1184650"/>
            <a:ext cx="38481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Project Badger</a:t>
            </a:r>
          </a:p>
        </p:txBody>
      </p:sp>
      <p:sp>
        <p:nvSpPr>
          <p:cNvPr id="170" name="Shape 170"/>
          <p:cNvSpPr txBox="1"/>
          <p:nvPr>
            <p:ph idx="1" type="subTitle"/>
          </p:nvPr>
        </p:nvSpPr>
        <p:spPr>
          <a:xfrm>
            <a:off x="2647975" y="2288950"/>
            <a:ext cx="38481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Preliminary Design Review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D0E0E3"/>
                </a:solidFill>
              </a:rPr>
              <a:t>Kyle Chan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D0E0E3"/>
                </a:solidFill>
              </a:rPr>
              <a:t>Cyrus Noveloso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D0E0E3"/>
                </a:solidFill>
              </a:rPr>
              <a:t>Brianne Tengan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0E0E3"/>
                </a:solidFill>
              </a:rPr>
              <a:t>Zachary Dorman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874" y="3743374"/>
            <a:ext cx="1400124" cy="140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Thank you</a:t>
            </a:r>
          </a:p>
        </p:txBody>
      </p:sp>
      <p:sp>
        <p:nvSpPr>
          <p:cNvPr id="247" name="Shape 247"/>
          <p:cNvSpPr txBox="1"/>
          <p:nvPr>
            <p:ph idx="1" type="subTitle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874" y="3743374"/>
            <a:ext cx="1400124" cy="140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Block Diagram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Dividing Responsibilities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Problems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Progress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Unfinished Tasks</a:t>
            </a:r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Description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Power consumption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Measures current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Measures voltage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Toggles access to power</a:t>
            </a:r>
          </a:p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4224148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Control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Wirelessly controls the outlet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Uses a button to toggle the outlet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200" y="3631025"/>
            <a:ext cx="1389596" cy="14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419" y="3496475"/>
            <a:ext cx="1389600" cy="157975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Diagram - Control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450" y="1604250"/>
            <a:ext cx="5832749" cy="274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451" y="1604251"/>
            <a:ext cx="5832751" cy="27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Diagram - Outlet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450" y="1604249"/>
            <a:ext cx="338000" cy="1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449" y="1604250"/>
            <a:ext cx="5832750" cy="171681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Dividing Responsibilities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Kyle: Control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Xbee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SD Card Reader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LCD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Charging Circuit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4224148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Cyrus/Brianne: Outlet 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Voltage Sensor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Current Transformer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Powerswitch Tail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Housing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110" y="3422825"/>
            <a:ext cx="1696774" cy="16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997" y="3422824"/>
            <a:ext cx="1821451" cy="16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5576" y="3422824"/>
            <a:ext cx="2320899" cy="16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Progress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Modules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Xbee API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Current Sensing</a:t>
            </a:r>
          </a:p>
        </p:txBody>
      </p:sp>
      <p:sp>
        <p:nvSpPr>
          <p:cNvPr id="223" name="Shape 223"/>
          <p:cNvSpPr txBox="1"/>
          <p:nvPr>
            <p:ph idx="2" type="body"/>
          </p:nvPr>
        </p:nvSpPr>
        <p:spPr>
          <a:xfrm>
            <a:off x="4224148" y="1706950"/>
            <a:ext cx="2977800" cy="32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Tutorials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Arduino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Started Eagle</a:t>
            </a:r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Problems/Issues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Calibrating current sensor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Xbee Documentation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050" y="2928437"/>
            <a:ext cx="236220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Unfinished Tasks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LCD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Charging Circuit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System Integration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PCB Layout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Create Housing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924" y="912849"/>
            <a:ext cx="2673008" cy="16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675" y="2917073"/>
            <a:ext cx="2303500" cy="16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