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Merriweather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Merriweather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Merriweather-italic.fntdata"/><Relationship Id="rId23" Type="http://schemas.openxmlformats.org/officeDocument/2006/relationships/font" Target="fonts/Merriweather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font" Target="fonts/Merriweather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">
    <p:bg>
      <p:bgPr>
        <a:solidFill>
          <a:srgbClr val="F5F1E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00" y="3440900"/>
            <a:ext cx="9144000" cy="3417000"/>
          </a:xfrm>
          <a:prstGeom prst="rect">
            <a:avLst/>
          </a:prstGeom>
          <a:solidFill>
            <a:srgbClr val="A8122A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1880400" y="2382450"/>
            <a:ext cx="5383199" cy="2093100"/>
          </a:xfrm>
          <a:prstGeom prst="rect">
            <a:avLst/>
          </a:prstGeom>
          <a:noFill/>
          <a:ln cap="flat" cmpd="sng" w="19050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1944450" y="2441850"/>
            <a:ext cx="5255100" cy="1974300"/>
          </a:xfrm>
          <a:prstGeom prst="rect">
            <a:avLst/>
          </a:prstGeom>
          <a:solidFill>
            <a:srgbClr val="222222"/>
          </a:solidFill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dark">
    <p:bg>
      <p:bgPr>
        <a:solidFill>
          <a:srgbClr val="222222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450900" y="438000"/>
            <a:ext cx="8242200" cy="5981999"/>
          </a:xfrm>
          <a:prstGeom prst="rect">
            <a:avLst/>
          </a:prstGeom>
          <a:noFill/>
          <a:ln cap="flat" cmpd="sng" w="9525">
            <a:solidFill>
              <a:srgbClr val="F5F1E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528600" y="519300"/>
            <a:ext cx="8086800" cy="5819400"/>
          </a:xfrm>
          <a:prstGeom prst="rect">
            <a:avLst/>
          </a:prstGeom>
          <a:noFill/>
          <a:ln cap="flat" cmpd="sng" w="28575">
            <a:solidFill>
              <a:srgbClr val="F5F1E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ub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100" y="3440900"/>
            <a:ext cx="9144000" cy="3417000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648150" y="2830500"/>
            <a:ext cx="7847700" cy="1196999"/>
          </a:xfrm>
          <a:prstGeom prst="rect">
            <a:avLst/>
          </a:prstGeom>
          <a:noFill/>
          <a:ln cap="flat" cmpd="sng" w="952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ctrTitle"/>
          </p:nvPr>
        </p:nvSpPr>
        <p:spPr>
          <a:xfrm>
            <a:off x="685800" y="2862150"/>
            <a:ext cx="7772400" cy="1133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 algn="ctr">
              <a:spcBef>
                <a:spcPts val="0"/>
              </a:spcBef>
              <a:buSzPct val="100000"/>
              <a:defRPr sz="2400"/>
            </a:lvl1pPr>
            <a:lvl2pPr lvl="1" rtl="0" algn="ctr">
              <a:spcBef>
                <a:spcPts val="0"/>
              </a:spcBef>
              <a:buSzPct val="100000"/>
              <a:defRPr sz="2400"/>
            </a:lvl2pPr>
            <a:lvl3pPr lvl="2" rtl="0" algn="ctr">
              <a:spcBef>
                <a:spcPts val="0"/>
              </a:spcBef>
              <a:buSzPct val="100000"/>
              <a:defRPr sz="2400"/>
            </a:lvl3pPr>
            <a:lvl4pPr lvl="3" rtl="0" algn="ctr">
              <a:spcBef>
                <a:spcPts val="0"/>
              </a:spcBef>
              <a:buSzPct val="100000"/>
              <a:defRPr sz="2400"/>
            </a:lvl4pPr>
            <a:lvl5pPr lvl="4" rtl="0" algn="ctr">
              <a:spcBef>
                <a:spcPts val="0"/>
              </a:spcBef>
              <a:buSzPct val="100000"/>
              <a:defRPr sz="2400"/>
            </a:lvl5pPr>
            <a:lvl6pPr lvl="5" rtl="0" algn="ctr">
              <a:spcBef>
                <a:spcPts val="0"/>
              </a:spcBef>
              <a:buSzPct val="100000"/>
              <a:defRPr sz="2400"/>
            </a:lvl6pPr>
            <a:lvl7pPr lvl="6" rtl="0" algn="ctr">
              <a:spcBef>
                <a:spcPts val="0"/>
              </a:spcBef>
              <a:buSzPct val="100000"/>
              <a:defRPr sz="2400"/>
            </a:lvl7pPr>
            <a:lvl8pPr lvl="7" rtl="0" algn="ctr">
              <a:spcBef>
                <a:spcPts val="0"/>
              </a:spcBef>
              <a:buSzPct val="100000"/>
              <a:defRPr sz="2400"/>
            </a:lvl8pPr>
            <a:lvl9pPr lvl="8" rtl="0" algn="ctr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85800" y="4196812"/>
            <a:ext cx="7772400" cy="104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A8122A"/>
              </a:buClr>
              <a:buSzPct val="100000"/>
              <a:buFont typeface="Merriweather"/>
              <a:buNone/>
              <a:defRPr i="1" sz="1800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 algn="ctr">
              <a:spcBef>
                <a:spcPts val="0"/>
              </a:spcBef>
              <a:buClr>
                <a:srgbClr val="A8122A"/>
              </a:buClr>
              <a:buSzPct val="100000"/>
              <a:buFont typeface="Merriweather"/>
              <a:buNone/>
              <a:defRPr i="1" sz="1800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 algn="ctr">
              <a:spcBef>
                <a:spcPts val="0"/>
              </a:spcBef>
              <a:buClr>
                <a:srgbClr val="A8122A"/>
              </a:buClr>
              <a:buSzPct val="100000"/>
              <a:buFont typeface="Merriweather"/>
              <a:buNone/>
              <a:defRPr i="1" sz="1800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 algn="ctr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 algn="ctr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 algn="ctr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 algn="ctr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 algn="ctr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 algn="ctr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">
    <p:bg>
      <p:bgPr>
        <a:solidFill>
          <a:srgbClr val="222222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100" y="0"/>
            <a:ext cx="9144000" cy="2188199"/>
          </a:xfrm>
          <a:prstGeom prst="rect">
            <a:avLst/>
          </a:prstGeom>
          <a:solidFill>
            <a:srgbClr val="A8122A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4073400" y="1696213"/>
            <a:ext cx="997199" cy="997199"/>
          </a:xfrm>
          <a:prstGeom prst="rect">
            <a:avLst/>
          </a:prstGeom>
          <a:noFill/>
          <a:ln cap="flat" cmpd="sng" w="9525">
            <a:solidFill>
              <a:srgbClr val="F5F1E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4135950" y="1758763"/>
            <a:ext cx="872099" cy="872099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568100" y="2882400"/>
            <a:ext cx="6007799" cy="10931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Font typeface="Merriweather"/>
              <a:defRPr i="1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5" name="Shape 25"/>
          <p:cNvSpPr txBox="1"/>
          <p:nvPr/>
        </p:nvSpPr>
        <p:spPr>
          <a:xfrm>
            <a:off x="3593400" y="1727625"/>
            <a:ext cx="1957200" cy="871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</a:p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+ 1 column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100" y="0"/>
            <a:ext cx="9144000" cy="1062299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765350" y="697300"/>
            <a:ext cx="5613299" cy="729300"/>
          </a:xfrm>
          <a:prstGeom prst="rect">
            <a:avLst/>
          </a:prstGeom>
          <a:noFill/>
          <a:ln cap="flat" cmpd="sng" w="952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871075"/>
            <a:ext cx="8229600" cy="4696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+ 2 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863150"/>
            <a:ext cx="3994500" cy="4704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92274" y="1863150"/>
            <a:ext cx="3994500" cy="4704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6" name="Shape 36"/>
          <p:cNvSpPr/>
          <p:nvPr/>
        </p:nvSpPr>
        <p:spPr>
          <a:xfrm>
            <a:off x="100" y="0"/>
            <a:ext cx="9144000" cy="1062299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765350" y="697300"/>
            <a:ext cx="5613299" cy="729300"/>
          </a:xfrm>
          <a:prstGeom prst="rect">
            <a:avLst/>
          </a:prstGeom>
          <a:noFill/>
          <a:ln cap="flat" cmpd="sng" w="952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+ 3 column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950375"/>
            <a:ext cx="2631900" cy="4617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buSzPct val="100000"/>
              <a:defRPr sz="1800"/>
            </a:lvl4pPr>
            <a:lvl5pPr lvl="4" rtl="0">
              <a:spcBef>
                <a:spcPts val="0"/>
              </a:spcBef>
              <a:buSzPct val="100000"/>
              <a:defRPr sz="1800"/>
            </a:lvl5pPr>
            <a:lvl6pPr lvl="5" rtl="0">
              <a:spcBef>
                <a:spcPts val="0"/>
              </a:spcBef>
              <a:buSzPct val="100000"/>
              <a:defRPr sz="1800"/>
            </a:lvl6pPr>
            <a:lvl7pPr lvl="6" rtl="0">
              <a:spcBef>
                <a:spcPts val="0"/>
              </a:spcBef>
              <a:buSzPct val="100000"/>
              <a:defRPr sz="1800"/>
            </a:lvl7pPr>
            <a:lvl8pPr lvl="7" rtl="0">
              <a:spcBef>
                <a:spcPts val="0"/>
              </a:spcBef>
              <a:buSzPct val="100000"/>
              <a:defRPr sz="1800"/>
            </a:lvl8pPr>
            <a:lvl9pPr lvl="8" rtl="0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3223963" y="1950375"/>
            <a:ext cx="2631900" cy="4617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buSzPct val="100000"/>
              <a:defRPr sz="1800"/>
            </a:lvl4pPr>
            <a:lvl5pPr lvl="4" rtl="0">
              <a:spcBef>
                <a:spcPts val="0"/>
              </a:spcBef>
              <a:buSzPct val="100000"/>
              <a:defRPr sz="1800"/>
            </a:lvl5pPr>
            <a:lvl6pPr lvl="5" rtl="0">
              <a:spcBef>
                <a:spcPts val="0"/>
              </a:spcBef>
              <a:buSzPct val="100000"/>
              <a:defRPr sz="1800"/>
            </a:lvl6pPr>
            <a:lvl7pPr lvl="6" rtl="0">
              <a:spcBef>
                <a:spcPts val="0"/>
              </a:spcBef>
              <a:buSzPct val="100000"/>
              <a:defRPr sz="1800"/>
            </a:lvl7pPr>
            <a:lvl8pPr lvl="7" rtl="0">
              <a:spcBef>
                <a:spcPts val="0"/>
              </a:spcBef>
              <a:buSzPct val="100000"/>
              <a:defRPr sz="1800"/>
            </a:lvl8pPr>
            <a:lvl9pPr lvl="8" rtl="0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5990727" y="1950375"/>
            <a:ext cx="2631900" cy="4617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buSzPct val="100000"/>
              <a:defRPr sz="1800"/>
            </a:lvl4pPr>
            <a:lvl5pPr lvl="4" rtl="0">
              <a:spcBef>
                <a:spcPts val="0"/>
              </a:spcBef>
              <a:buSzPct val="100000"/>
              <a:defRPr sz="1800"/>
            </a:lvl5pPr>
            <a:lvl6pPr lvl="5" rtl="0">
              <a:spcBef>
                <a:spcPts val="0"/>
              </a:spcBef>
              <a:buSzPct val="100000"/>
              <a:defRPr sz="1800"/>
            </a:lvl6pPr>
            <a:lvl7pPr lvl="6" rtl="0">
              <a:spcBef>
                <a:spcPts val="0"/>
              </a:spcBef>
              <a:buSzPct val="100000"/>
              <a:defRPr sz="1800"/>
            </a:lvl7pPr>
            <a:lvl8pPr lvl="7" rtl="0">
              <a:spcBef>
                <a:spcPts val="0"/>
              </a:spcBef>
              <a:buSzPct val="100000"/>
              <a:defRPr sz="1800"/>
            </a:lvl8pPr>
            <a:lvl9pPr lvl="8" rtl="0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x="100" y="0"/>
            <a:ext cx="9144000" cy="1062299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1765350" y="697300"/>
            <a:ext cx="5613299" cy="729300"/>
          </a:xfrm>
          <a:prstGeom prst="rect">
            <a:avLst/>
          </a:prstGeom>
          <a:noFill/>
          <a:ln cap="flat" cmpd="sng" w="952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100" y="0"/>
            <a:ext cx="9144000" cy="1062299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1765350" y="697300"/>
            <a:ext cx="5613299" cy="729300"/>
          </a:xfrm>
          <a:prstGeom prst="rect">
            <a:avLst/>
          </a:prstGeom>
          <a:noFill/>
          <a:ln cap="flat" cmpd="sng" w="952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100" y="5795700"/>
            <a:ext cx="9144000" cy="1062299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5795700"/>
            <a:ext cx="8229600" cy="10622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360"/>
              </a:spcBef>
              <a:buClr>
                <a:srgbClr val="A8122A"/>
              </a:buClr>
              <a:buSzPct val="100000"/>
              <a:buFont typeface="Merriweather"/>
              <a:buNone/>
              <a:defRPr i="1" sz="1400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 light">
    <p:bg>
      <p:bgPr>
        <a:solidFill>
          <a:srgbClr val="F5F1E0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450900" y="438000"/>
            <a:ext cx="8242200" cy="5981999"/>
          </a:xfrm>
          <a:prstGeom prst="rect">
            <a:avLst/>
          </a:prstGeom>
          <a:noFill/>
          <a:ln cap="flat" cmpd="sng" w="952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528600" y="519300"/>
            <a:ext cx="8086800" cy="5819400"/>
          </a:xfrm>
          <a:prstGeom prst="rect">
            <a:avLst/>
          </a:prstGeom>
          <a:noFill/>
          <a:ln cap="flat" cmpd="sng" w="28575">
            <a:solidFill>
              <a:srgbClr val="22222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1810300" y="742400"/>
            <a:ext cx="5523599" cy="6372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rgbClr val="222222"/>
              </a:buClr>
              <a:buSzPct val="100000"/>
              <a:buFont typeface="Raleway"/>
              <a:buChar char="◉"/>
              <a:defRPr sz="2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480"/>
              </a:spcBef>
              <a:buClr>
                <a:srgbClr val="222222"/>
              </a:buClr>
              <a:buSzPct val="100000"/>
              <a:buFont typeface="Raleway"/>
              <a:buChar char="○"/>
              <a:defRPr sz="20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480"/>
              </a:spcBef>
              <a:buClr>
                <a:srgbClr val="222222"/>
              </a:buClr>
              <a:buSzPct val="100000"/>
              <a:buFont typeface="Raleway"/>
              <a:buChar char="■"/>
              <a:defRPr sz="20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buChar char="●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buChar char="○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buChar char="■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buChar char="●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buChar char="○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buChar char="■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Relationship Id="rId4" Type="http://schemas.openxmlformats.org/officeDocument/2006/relationships/image" Target="../media/image6.jpg"/><Relationship Id="rId5" Type="http://schemas.openxmlformats.org/officeDocument/2006/relationships/image" Target="../media/image5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x="1444600" y="1513050"/>
            <a:ext cx="6249900" cy="3831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Team Apple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Preliminary Design Review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Faculty: Dr. Anthony Kuh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Mentor: Tryston Fagarang</a:t>
            </a:r>
          </a:p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4294967295" type="title"/>
          </p:nvPr>
        </p:nvSpPr>
        <p:spPr>
          <a:xfrm>
            <a:off x="1810300" y="74240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two or three columns</a:t>
            </a:r>
          </a:p>
        </p:txBody>
      </p:sp>
      <p:sp>
        <p:nvSpPr>
          <p:cNvPr id="140" name="Shape 140"/>
          <p:cNvSpPr txBox="1"/>
          <p:nvPr>
            <p:ph type="title"/>
          </p:nvPr>
        </p:nvSpPr>
        <p:spPr>
          <a:xfrm>
            <a:off x="1810200" y="74335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Progress</a:t>
            </a:r>
          </a:p>
        </p:txBody>
      </p:sp>
      <p:pic>
        <p:nvPicPr>
          <p:cNvPr descr="green apple-1000x1000.jpg" id="141" name="Shape 141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99087" y="221775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/>
          <p:nvPr/>
        </p:nvSpPr>
        <p:spPr>
          <a:xfrm>
            <a:off x="783025" y="1986800"/>
            <a:ext cx="7604700" cy="41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Finished 3D printing the new housing design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Housing ready for deployment once we get the code uploaded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Updated some minor changes to PCB v4.0.0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PCB: Gerber files submitted and ready to be milled</a:t>
            </a:r>
          </a:p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ctrTitle"/>
          </p:nvPr>
        </p:nvSpPr>
        <p:spPr>
          <a:xfrm>
            <a:off x="608250" y="2767525"/>
            <a:ext cx="7998600" cy="1338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  <a:r>
              <a:rPr lang="en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/>
              <a:t>What’s Left?</a:t>
            </a:r>
          </a:p>
        </p:txBody>
      </p:sp>
      <p:pic>
        <p:nvPicPr>
          <p:cNvPr descr="green apple-1000x1000.jpg" id="149" name="Shape 149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4294967295" type="title"/>
          </p:nvPr>
        </p:nvSpPr>
        <p:spPr>
          <a:xfrm>
            <a:off x="1810300" y="74240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two or three columns</a:t>
            </a:r>
          </a:p>
        </p:txBody>
      </p:sp>
      <p:sp>
        <p:nvSpPr>
          <p:cNvPr id="156" name="Shape 156"/>
          <p:cNvSpPr txBox="1"/>
          <p:nvPr>
            <p:ph type="title"/>
          </p:nvPr>
        </p:nvSpPr>
        <p:spPr>
          <a:xfrm>
            <a:off x="1810200" y="74335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Gantt Chart</a:t>
            </a:r>
          </a:p>
        </p:txBody>
      </p:sp>
      <p:pic>
        <p:nvPicPr>
          <p:cNvPr descr="green apple-1000x1000.jpg" id="157" name="Shape 157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2841" y="2311924"/>
            <a:ext cx="1741858" cy="3149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/>
          <p:cNvPicPr preferRelativeResize="0"/>
          <p:nvPr/>
        </p:nvPicPr>
        <p:blipFill rotWithShape="1">
          <a:blip r:embed="rId5">
            <a:alphaModFix/>
          </a:blip>
          <a:srcRect b="0" l="9844" r="0" t="0"/>
          <a:stretch/>
        </p:blipFill>
        <p:spPr>
          <a:xfrm>
            <a:off x="2564699" y="2311925"/>
            <a:ext cx="5754200" cy="314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4294967295" type="ctrTitle"/>
          </p:nvPr>
        </p:nvSpPr>
        <p:spPr>
          <a:xfrm>
            <a:off x="685800" y="1142999"/>
            <a:ext cx="7772400" cy="990599"/>
          </a:xfrm>
          <a:prstGeom prst="rect">
            <a:avLst/>
          </a:prstGeom>
          <a:noFill/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A8122A"/>
                </a:solidFill>
              </a:rPr>
              <a:t>Thanks!</a:t>
            </a:r>
          </a:p>
        </p:txBody>
      </p:sp>
      <p:sp>
        <p:nvSpPr>
          <p:cNvPr id="166" name="Shape 166"/>
          <p:cNvSpPr txBox="1"/>
          <p:nvPr>
            <p:ph idx="4294967295" type="subTitle"/>
          </p:nvPr>
        </p:nvSpPr>
        <p:spPr>
          <a:xfrm>
            <a:off x="1275149" y="1957950"/>
            <a:ext cx="6593700" cy="104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</a:p>
        </p:txBody>
      </p:sp>
      <p:cxnSp>
        <p:nvCxnSpPr>
          <p:cNvPr id="167" name="Shape 167"/>
          <p:cNvCxnSpPr/>
          <p:nvPr/>
        </p:nvCxnSpPr>
        <p:spPr>
          <a:xfrm>
            <a:off x="3927600" y="3429000"/>
            <a:ext cx="1288800" cy="0"/>
          </a:xfrm>
          <a:prstGeom prst="straightConnector1">
            <a:avLst/>
          </a:prstGeom>
          <a:noFill/>
          <a:ln cap="flat" cmpd="sng" w="9525">
            <a:solidFill>
              <a:srgbClr val="F5F1E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68" name="Shape 168"/>
          <p:cNvSpPr/>
          <p:nvPr/>
        </p:nvSpPr>
        <p:spPr>
          <a:xfrm>
            <a:off x="4529400" y="3386400"/>
            <a:ext cx="85200" cy="85200"/>
          </a:xfrm>
          <a:prstGeom prst="diamond">
            <a:avLst/>
          </a:pr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618752" y="604358"/>
            <a:ext cx="294179" cy="294179"/>
          </a:xfrm>
          <a:custGeom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5F1E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green apple-1000x1000.jpg" id="170" name="Shape 170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1810200" y="74335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Overview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871075"/>
            <a:ext cx="8229600" cy="4696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Block Diagrams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Issues / Problems Encountered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Team’s Progress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Next Steps / Gantt Chart</a:t>
            </a:r>
          </a:p>
        </p:txBody>
      </p:sp>
      <p:pic>
        <p:nvPicPr>
          <p:cNvPr descr="green apple-1000x1000.jpg" id="77" name="Shape 77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ctrTitle"/>
          </p:nvPr>
        </p:nvSpPr>
        <p:spPr>
          <a:xfrm>
            <a:off x="685800" y="2862150"/>
            <a:ext cx="7772400" cy="1133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/>
              <a:t>Block Diagrams</a:t>
            </a:r>
          </a:p>
        </p:txBody>
      </p:sp>
      <p:pic>
        <p:nvPicPr>
          <p:cNvPr descr="green apple-1000x1000.jpg" id="84" name="Shape 84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4294967295" type="title"/>
          </p:nvPr>
        </p:nvSpPr>
        <p:spPr>
          <a:xfrm>
            <a:off x="1810300" y="74240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 two or three columns</a:t>
            </a:r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Overall</a:t>
            </a:r>
            <a:r>
              <a:rPr lang="en" sz="3000"/>
              <a:t> Block Diagram</a:t>
            </a:r>
          </a:p>
        </p:txBody>
      </p:sp>
      <p:pic>
        <p:nvPicPr>
          <p:cNvPr descr="green apple-1000x1000.jpg" id="92" name="Shape 92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71125" y="2053949"/>
            <a:ext cx="5801750" cy="34896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Signal</a:t>
            </a:r>
            <a:r>
              <a:rPr lang="en" sz="3000"/>
              <a:t> Block Diagram</a:t>
            </a:r>
          </a:p>
        </p:txBody>
      </p:sp>
      <p:pic>
        <p:nvPicPr>
          <p:cNvPr descr="green apple-1000x1000.jpg" id="100" name="Shape 100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1350" y="2099124"/>
            <a:ext cx="6981299" cy="360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4294967295" type="title"/>
          </p:nvPr>
        </p:nvSpPr>
        <p:spPr>
          <a:xfrm>
            <a:off x="1810300" y="74240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You can also split your content</a:t>
            </a:r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x="1810200" y="743350"/>
            <a:ext cx="5523599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Power Block Diagram</a:t>
            </a:r>
          </a:p>
        </p:txBody>
      </p:sp>
      <p:pic>
        <p:nvPicPr>
          <p:cNvPr descr="green apple-1000x1000.jpg" id="109" name="Shape 109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6449" y="2799774"/>
            <a:ext cx="7871300" cy="268022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ctrTitle"/>
          </p:nvPr>
        </p:nvSpPr>
        <p:spPr>
          <a:xfrm>
            <a:off x="608250" y="2767525"/>
            <a:ext cx="7998600" cy="1338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/>
              <a:t>Problems Encountered</a:t>
            </a:r>
          </a:p>
        </p:txBody>
      </p:sp>
      <p:pic>
        <p:nvPicPr>
          <p:cNvPr descr="green apple-1000x1000.jpg" id="117" name="Shape 117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4294967295" type="title"/>
          </p:nvPr>
        </p:nvSpPr>
        <p:spPr>
          <a:xfrm>
            <a:off x="1810300" y="74240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two or three columns</a:t>
            </a:r>
          </a:p>
        </p:txBody>
      </p:sp>
      <p:sp>
        <p:nvSpPr>
          <p:cNvPr id="124" name="Shape 124"/>
          <p:cNvSpPr txBox="1"/>
          <p:nvPr>
            <p:ph type="title"/>
          </p:nvPr>
        </p:nvSpPr>
        <p:spPr>
          <a:xfrm>
            <a:off x="1810200" y="743350"/>
            <a:ext cx="5523600" cy="637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Problems</a:t>
            </a:r>
          </a:p>
        </p:txBody>
      </p:sp>
      <p:pic>
        <p:nvPicPr>
          <p:cNvPr descr="green apple-1000x1000.jpg" id="125" name="Shape 125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583375" y="1995475"/>
            <a:ext cx="7960500" cy="42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Cannot upload code to apple board v 3.5.3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Need to find a time to meet with software group working on Apple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ctrTitle"/>
          </p:nvPr>
        </p:nvSpPr>
        <p:spPr>
          <a:xfrm>
            <a:off x="608250" y="2767525"/>
            <a:ext cx="7998600" cy="1338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  <a:r>
              <a:rPr lang="en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/>
              <a:t>Progress Since Proposal Presentations</a:t>
            </a:r>
          </a:p>
        </p:txBody>
      </p:sp>
      <p:pic>
        <p:nvPicPr>
          <p:cNvPr descr="green apple-1000x1000.jpg" id="133" name="Shape 133"/>
          <p:cNvPicPr preferRelativeResize="0"/>
          <p:nvPr/>
        </p:nvPicPr>
        <p:blipFill rotWithShape="1">
          <a:blip r:embed="rId3">
            <a:alphaModFix/>
          </a:blip>
          <a:srcRect b="9006" l="14589" r="17929" t="8668"/>
          <a:stretch/>
        </p:blipFill>
        <p:spPr>
          <a:xfrm>
            <a:off x="7567962" y="228000"/>
            <a:ext cx="1367025" cy="16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hel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