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Ubuntu"/>
      <p:regular r:id="rId17"/>
      <p:bold r:id="rId18"/>
      <p:italic r:id="rId19"/>
      <p:boldItalic r:id="rId20"/>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font" Target="fonts/Ubuntu-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Ubuntu-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Ubuntu-italic.fntdata"/><Relationship Id="rId6" Type="http://schemas.openxmlformats.org/officeDocument/2006/relationships/slide" Target="slides/slide1.xml"/><Relationship Id="rId18" Type="http://schemas.openxmlformats.org/officeDocument/2006/relationships/font" Target="fonts/Ubuntu-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 name="Shape 33"/>
        <p:cNvGrpSpPr/>
        <p:nvPr/>
      </p:nvGrpSpPr>
      <p:grpSpPr>
        <a:xfrm>
          <a:off x="0" y="0"/>
          <a:ext cx="0" cy="0"/>
          <a:chOff x="0" y="0"/>
          <a:chExt cx="0" cy="0"/>
        </a:xfrm>
      </p:grpSpPr>
      <p:sp>
        <p:nvSpPr>
          <p:cNvPr id="34" name="Shape 3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5" name="Shape 3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6" name="Shape 10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Garrett jk jk but seriously I geffum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2" name="Shape 11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 name="Shape 42"/>
        <p:cNvGrpSpPr/>
        <p:nvPr/>
      </p:nvGrpSpPr>
      <p:grpSpPr>
        <a:xfrm>
          <a:off x="0" y="0"/>
          <a:ext cx="0" cy="0"/>
          <a:chOff x="0" y="0"/>
          <a:chExt cx="0" cy="0"/>
        </a:xfrm>
      </p:grpSpPr>
      <p:sp>
        <p:nvSpPr>
          <p:cNvPr id="43" name="Shape 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4" name="Shape 4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2" name="Shape 52"/>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Brian </a:t>
            </a:r>
          </a:p>
          <a:p>
            <a:pPr>
              <a:spcBef>
                <a:spcPts val="0"/>
              </a:spcBef>
              <a:buNone/>
            </a:pPr>
            <a:r>
              <a:rPr lang="en"/>
              <a:t>Today we will be talking about what we are working on, the motivation behind it, some of the learning objectives we hope to achieve, our plans for approach and timeline to achieve it and lastly the problems we may encounter along the way.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0" name="Shape 6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Brian</a:t>
            </a:r>
          </a:p>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8" name="Shape 6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Garrett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Garrett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3" name="Shape 83"/>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Brian</a:t>
            </a:r>
          </a:p>
          <a:p>
            <a:pPr rtl="0">
              <a:spcBef>
                <a:spcPts val="0"/>
              </a:spcBef>
              <a:buNone/>
            </a:pPr>
            <a:r>
              <a:rPr lang="en"/>
              <a:t>picking parts, making sure the power system works</a:t>
            </a:r>
          </a:p>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1" name="Shape 9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Garrett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9" name="Shape 9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Brian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idx="1" type="subTitle"/>
          </p:nvPr>
        </p:nvSpPr>
        <p:spPr>
          <a:xfrm>
            <a:off x="685800" y="2840053"/>
            <a:ext cx="7772400" cy="784799"/>
          </a:xfrm>
          <a:prstGeom prst="rect">
            <a:avLst/>
          </a:prstGeom>
        </p:spPr>
        <p:txBody>
          <a:bodyPr anchorCtr="0" anchor="t" bIns="91425" lIns="91425" rIns="91425" tIns="91425"/>
          <a:lstStyle>
            <a:lvl1pPr algn="ctr">
              <a:spcBef>
                <a:spcPts val="0"/>
              </a:spcBef>
              <a:buClr>
                <a:schemeClr val="lt2"/>
              </a:buClr>
              <a:buNone/>
              <a:defRPr>
                <a:solidFill>
                  <a:schemeClr val="lt2"/>
                </a:solidFill>
              </a:defRPr>
            </a:lvl1pPr>
            <a:lvl2pPr algn="ctr">
              <a:spcBef>
                <a:spcPts val="0"/>
              </a:spcBef>
              <a:buClr>
                <a:schemeClr val="lt2"/>
              </a:buClr>
              <a:buSzPct val="100000"/>
              <a:buNone/>
              <a:defRPr sz="3000">
                <a:solidFill>
                  <a:schemeClr val="lt2"/>
                </a:solidFill>
              </a:defRPr>
            </a:lvl2pPr>
            <a:lvl3pPr algn="ctr">
              <a:spcBef>
                <a:spcPts val="0"/>
              </a:spcBef>
              <a:buClr>
                <a:schemeClr val="lt2"/>
              </a:buClr>
              <a:buSzPct val="100000"/>
              <a:buNone/>
              <a:defRPr sz="3000">
                <a:solidFill>
                  <a:schemeClr val="lt2"/>
                </a:solidFill>
              </a:defRPr>
            </a:lvl3pPr>
            <a:lvl4pPr algn="ctr">
              <a:spcBef>
                <a:spcPts val="0"/>
              </a:spcBef>
              <a:buClr>
                <a:schemeClr val="lt2"/>
              </a:buClr>
              <a:buSzPct val="100000"/>
              <a:buNone/>
              <a:defRPr sz="3000">
                <a:solidFill>
                  <a:schemeClr val="lt2"/>
                </a:solidFill>
              </a:defRPr>
            </a:lvl4pPr>
            <a:lvl5pPr algn="ctr">
              <a:spcBef>
                <a:spcPts val="0"/>
              </a:spcBef>
              <a:buClr>
                <a:schemeClr val="lt2"/>
              </a:buClr>
              <a:buSzPct val="100000"/>
              <a:buNone/>
              <a:defRPr sz="3000">
                <a:solidFill>
                  <a:schemeClr val="lt2"/>
                </a:solidFill>
              </a:defRPr>
            </a:lvl5pPr>
            <a:lvl6pPr algn="ctr">
              <a:spcBef>
                <a:spcPts val="0"/>
              </a:spcBef>
              <a:buClr>
                <a:schemeClr val="lt2"/>
              </a:buClr>
              <a:buSzPct val="100000"/>
              <a:buNone/>
              <a:defRPr sz="3000">
                <a:solidFill>
                  <a:schemeClr val="lt2"/>
                </a:solidFill>
              </a:defRPr>
            </a:lvl6pPr>
            <a:lvl7pPr algn="ctr">
              <a:spcBef>
                <a:spcPts val="0"/>
              </a:spcBef>
              <a:buClr>
                <a:schemeClr val="lt2"/>
              </a:buClr>
              <a:buSzPct val="100000"/>
              <a:buNone/>
              <a:defRPr sz="3000">
                <a:solidFill>
                  <a:schemeClr val="lt2"/>
                </a:solidFill>
              </a:defRPr>
            </a:lvl7pPr>
            <a:lvl8pPr algn="ctr">
              <a:spcBef>
                <a:spcPts val="0"/>
              </a:spcBef>
              <a:buClr>
                <a:schemeClr val="lt2"/>
              </a:buClr>
              <a:buSzPct val="100000"/>
              <a:buNone/>
              <a:defRPr sz="3000">
                <a:solidFill>
                  <a:schemeClr val="lt2"/>
                </a:solidFill>
              </a:defRPr>
            </a:lvl8pPr>
            <a:lvl9pPr algn="ctr">
              <a:spcBef>
                <a:spcPts val="0"/>
              </a:spcBef>
              <a:buClr>
                <a:schemeClr val="lt2"/>
              </a:buClr>
              <a:buSzPct val="100000"/>
              <a:buNone/>
              <a:defRPr sz="3000">
                <a:solidFill>
                  <a:schemeClr val="lt2"/>
                </a:solidFill>
              </a:defRPr>
            </a:lvl9pPr>
          </a:lstStyle>
          <a:p/>
        </p:txBody>
      </p:sp>
      <p:sp>
        <p:nvSpPr>
          <p:cNvPr id="10" name="Shape 10"/>
          <p:cNvSpPr txBox="1"/>
          <p:nvPr>
            <p:ph type="ctrTitle"/>
          </p:nvPr>
        </p:nvSpPr>
        <p:spPr>
          <a:xfrm>
            <a:off x="685800" y="1583342"/>
            <a:ext cx="7772400" cy="1159799"/>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1" name="Shape 11"/>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x="0" y="0"/>
          <a:ext cx="0" cy="0"/>
          <a:chOff x="0" y="0"/>
          <a:chExt cx="0" cy="0"/>
        </a:xfrm>
      </p:grpSpPr>
      <p:sp>
        <p:nvSpPr>
          <p:cNvPr id="13" name="Shape 13"/>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x="0" y="0"/>
          <a:ext cx="0" cy="0"/>
          <a:chOff x="0" y="0"/>
          <a:chExt cx="0" cy="0"/>
        </a:xfrm>
      </p:grpSpPr>
      <p:sp>
        <p:nvSpPr>
          <p:cNvPr id="17" name="Shape 17"/>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x="4692273"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x="0" y="0"/>
          <a:ext cx="0" cy="0"/>
          <a:chOff x="0" y="0"/>
          <a:chExt cx="0" cy="0"/>
        </a:xfrm>
      </p:grpSpPr>
      <p:sp>
        <p:nvSpPr>
          <p:cNvPr id="22" name="Shape 22"/>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x="0" y="0"/>
          <a:ext cx="0" cy="0"/>
          <a:chOff x="0" y="0"/>
          <a:chExt cx="0" cy="0"/>
        </a:xfrm>
      </p:grpSpPr>
      <p:sp>
        <p:nvSpPr>
          <p:cNvPr id="25" name="Shape 25"/>
          <p:cNvSpPr txBox="1"/>
          <p:nvPr>
            <p:ph idx="1" type="body"/>
          </p:nvPr>
        </p:nvSpPr>
        <p:spPr>
          <a:xfrm>
            <a:off x="457200" y="4406309"/>
            <a:ext cx="8229600" cy="519599"/>
          </a:xfrm>
          <a:prstGeom prst="rect">
            <a:avLst/>
          </a:prstGeom>
        </p:spPr>
        <p:txBody>
          <a:bodyPr anchorCtr="0" anchor="t" bIns="91425" lIns="91425" rIns="91425" tIns="91425"/>
          <a:lstStyle>
            <a:lvl1pPr algn="ctr">
              <a:spcBef>
                <a:spcPts val="0"/>
              </a:spcBef>
              <a:buSzPct val="100000"/>
              <a:buNone/>
              <a:defRPr sz="1800"/>
            </a:lvl1pPr>
          </a:lstStyle>
          <a:p/>
        </p:txBody>
      </p:sp>
      <p:sp>
        <p:nvSpPr>
          <p:cNvPr id="26" name="Shape 26"/>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100000">
              <a:schemeClr val="dk1"/>
            </a:gs>
          </a:gsLst>
          <a:path path="circle">
            <a:fillToRect b="50%" l="50%" r="50%" t="50%"/>
          </a:path>
          <a:tileRect/>
        </a:gra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b" bIns="91425" lIns="91425" rIns="91425" tIns="91425"/>
          <a:lstStyle>
            <a:lvl1pPr>
              <a:spcBef>
                <a:spcPts val="0"/>
              </a:spcBef>
              <a:buClr>
                <a:schemeClr val="lt1"/>
              </a:buClr>
              <a:buSzPct val="100000"/>
              <a:buNone/>
              <a:defRPr b="1" sz="3600">
                <a:solidFill>
                  <a:schemeClr val="lt1"/>
                </a:solidFill>
              </a:defRPr>
            </a:lvl1pPr>
            <a:lvl2pPr>
              <a:spcBef>
                <a:spcPts val="0"/>
              </a:spcBef>
              <a:buClr>
                <a:schemeClr val="lt1"/>
              </a:buClr>
              <a:buSzPct val="100000"/>
              <a:buNone/>
              <a:defRPr b="1" sz="3600">
                <a:solidFill>
                  <a:schemeClr val="lt1"/>
                </a:solidFill>
              </a:defRPr>
            </a:lvl2pPr>
            <a:lvl3pPr>
              <a:spcBef>
                <a:spcPts val="0"/>
              </a:spcBef>
              <a:buClr>
                <a:schemeClr val="lt1"/>
              </a:buClr>
              <a:buSzPct val="100000"/>
              <a:buNone/>
              <a:defRPr b="1" sz="3600">
                <a:solidFill>
                  <a:schemeClr val="lt1"/>
                </a:solidFill>
              </a:defRPr>
            </a:lvl3pPr>
            <a:lvl4pPr>
              <a:spcBef>
                <a:spcPts val="0"/>
              </a:spcBef>
              <a:buClr>
                <a:schemeClr val="lt1"/>
              </a:buClr>
              <a:buSzPct val="100000"/>
              <a:buNone/>
              <a:defRPr b="1" sz="3600">
                <a:solidFill>
                  <a:schemeClr val="lt1"/>
                </a:solidFill>
              </a:defRPr>
            </a:lvl4pPr>
            <a:lvl5pPr>
              <a:spcBef>
                <a:spcPts val="0"/>
              </a:spcBef>
              <a:buClr>
                <a:schemeClr val="lt1"/>
              </a:buClr>
              <a:buSzPct val="100000"/>
              <a:buNone/>
              <a:defRPr b="1" sz="3600">
                <a:solidFill>
                  <a:schemeClr val="lt1"/>
                </a:solidFill>
              </a:defRPr>
            </a:lvl5pPr>
            <a:lvl6pPr>
              <a:spcBef>
                <a:spcPts val="0"/>
              </a:spcBef>
              <a:buClr>
                <a:schemeClr val="lt1"/>
              </a:buClr>
              <a:buSzPct val="100000"/>
              <a:buNone/>
              <a:defRPr b="1" sz="3600">
                <a:solidFill>
                  <a:schemeClr val="lt1"/>
                </a:solidFill>
              </a:defRPr>
            </a:lvl6pPr>
            <a:lvl7pPr>
              <a:spcBef>
                <a:spcPts val="0"/>
              </a:spcBef>
              <a:buClr>
                <a:schemeClr val="lt1"/>
              </a:buClr>
              <a:buSzPct val="100000"/>
              <a:buNone/>
              <a:defRPr b="1" sz="3600">
                <a:solidFill>
                  <a:schemeClr val="lt1"/>
                </a:solidFill>
              </a:defRPr>
            </a:lvl7pPr>
            <a:lvl8pPr>
              <a:spcBef>
                <a:spcPts val="0"/>
              </a:spcBef>
              <a:buClr>
                <a:schemeClr val="lt1"/>
              </a:buClr>
              <a:buSzPct val="100000"/>
              <a:buNone/>
              <a:defRPr b="1" sz="3600">
                <a:solidFill>
                  <a:schemeClr val="lt1"/>
                </a:solidFill>
              </a:defRPr>
            </a:lvl8pPr>
            <a:lvl9pPr>
              <a:spcBef>
                <a:spcPts val="0"/>
              </a:spcBef>
              <a:buClr>
                <a:schemeClr val="lt1"/>
              </a:buClr>
              <a:buSzPct val="100000"/>
              <a:buNone/>
              <a:defRPr b="1" sz="3600">
                <a:solidFill>
                  <a:schemeClr val="lt1"/>
                </a:solidFill>
              </a:defRPr>
            </a:lvl9pPr>
          </a:lstStyle>
          <a:p/>
        </p:txBody>
      </p:sp>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a:spcBef>
                <a:spcPts val="600"/>
              </a:spcBef>
              <a:buClr>
                <a:schemeClr val="lt1"/>
              </a:buClr>
              <a:buSzPct val="100000"/>
              <a:defRPr sz="3000">
                <a:solidFill>
                  <a:schemeClr val="lt1"/>
                </a:solidFill>
              </a:defRPr>
            </a:lvl1pPr>
            <a:lvl2pPr>
              <a:spcBef>
                <a:spcPts val="480"/>
              </a:spcBef>
              <a:buClr>
                <a:schemeClr val="lt1"/>
              </a:buClr>
              <a:buSzPct val="100000"/>
              <a:defRPr sz="2400">
                <a:solidFill>
                  <a:schemeClr val="lt1"/>
                </a:solidFill>
              </a:defRPr>
            </a:lvl2pPr>
            <a:lvl3pPr>
              <a:spcBef>
                <a:spcPts val="480"/>
              </a:spcBef>
              <a:buClr>
                <a:schemeClr val="lt1"/>
              </a:buClr>
              <a:buSzPct val="100000"/>
              <a:defRPr sz="2400">
                <a:solidFill>
                  <a:schemeClr val="lt1"/>
                </a:solidFill>
              </a:defRPr>
            </a:lvl3pPr>
            <a:lvl4pPr>
              <a:spcBef>
                <a:spcPts val="360"/>
              </a:spcBef>
              <a:buClr>
                <a:schemeClr val="lt1"/>
              </a:buClr>
              <a:buSzPct val="100000"/>
              <a:defRPr sz="1800">
                <a:solidFill>
                  <a:schemeClr val="lt1"/>
                </a:solidFill>
              </a:defRPr>
            </a:lvl4pPr>
            <a:lvl5pPr>
              <a:spcBef>
                <a:spcPts val="360"/>
              </a:spcBef>
              <a:buClr>
                <a:schemeClr val="lt1"/>
              </a:buClr>
              <a:buSzPct val="100000"/>
              <a:defRPr sz="1800">
                <a:solidFill>
                  <a:schemeClr val="lt1"/>
                </a:solidFill>
              </a:defRPr>
            </a:lvl5pPr>
            <a:lvl6pPr>
              <a:spcBef>
                <a:spcPts val="360"/>
              </a:spcBef>
              <a:buClr>
                <a:schemeClr val="lt1"/>
              </a:buClr>
              <a:buSzPct val="100000"/>
              <a:defRPr sz="1800">
                <a:solidFill>
                  <a:schemeClr val="lt1"/>
                </a:solidFill>
              </a:defRPr>
            </a:lvl6pPr>
            <a:lvl7pPr>
              <a:spcBef>
                <a:spcPts val="360"/>
              </a:spcBef>
              <a:buClr>
                <a:schemeClr val="lt1"/>
              </a:buClr>
              <a:buSzPct val="100000"/>
              <a:defRPr sz="1800">
                <a:solidFill>
                  <a:schemeClr val="lt1"/>
                </a:solidFill>
              </a:defRPr>
            </a:lvl7pPr>
            <a:lvl8pPr>
              <a:spcBef>
                <a:spcPts val="360"/>
              </a:spcBef>
              <a:buClr>
                <a:schemeClr val="lt1"/>
              </a:buClr>
              <a:buSzPct val="100000"/>
              <a:defRPr sz="1800">
                <a:solidFill>
                  <a:schemeClr val="lt1"/>
                </a:solidFill>
              </a:defRPr>
            </a:lvl8pPr>
            <a:lvl9pPr>
              <a:spcBef>
                <a:spcPts val="360"/>
              </a:spcBef>
              <a:buClr>
                <a:schemeClr val="lt1"/>
              </a:buClr>
              <a:buSzPct val="100000"/>
              <a:defRPr sz="1800">
                <a:solidFill>
                  <a:schemeClr val="lt1"/>
                </a:solidFill>
              </a:defRPr>
            </a:lvl9pPr>
          </a:lstStyle>
          <a:p/>
        </p:txBody>
      </p:sp>
      <p:sp>
        <p:nvSpPr>
          <p:cNvPr id="7" name="Shape 7"/>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300">
                <a:solidFill>
                  <a:schemeClr val="lt1"/>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clipartlord.com/wp-content/uploads/2013/01/dragon-fruit.png" TargetMode="External"/><Relationship Id="rId4" Type="http://schemas.openxmlformats.org/officeDocument/2006/relationships/hyperlink" Target="http://www.expresspcb.com/wp-content/uploads/2015/06/PhotoProductionPCB_LF_800.jpg" TargetMode="External"/><Relationship Id="rId5" Type="http://schemas.openxmlformats.org/officeDocument/2006/relationships/hyperlink" Target="http://previews.123rf.com/images/dvarg/dvarg1312/dvarg131200069/24395877-Cartoon-cranberry-with-green-leaves-on-white-background--Stock-Vector.jpg" TargetMode="External"/><Relationship Id="rId6" Type="http://schemas.openxmlformats.org/officeDocument/2006/relationships/hyperlink" Target="https://paramountmechatronics.files.wordpress.com/2012/11/burned-out.jpg" TargetMode="External"/><Relationship Id="rId7" Type="http://schemas.openxmlformats.org/officeDocument/2006/relationships/hyperlink" Target="http://s974.photobucket.com/user/dlh1231/media/dragonite.png.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0.png"/><Relationship Id="rId4" Type="http://schemas.openxmlformats.org/officeDocument/2006/relationships/image" Target="../media/image0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0.png"/><Relationship Id="rId4" Type="http://schemas.openxmlformats.org/officeDocument/2006/relationships/image" Target="../media/image0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0.png"/><Relationship Id="rId4" Type="http://schemas.openxmlformats.org/officeDocument/2006/relationships/image" Target="../media/image0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0.png"/><Relationship Id="rId4" Type="http://schemas.openxmlformats.org/officeDocument/2006/relationships/image" Target="../media/image0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0.png"/><Relationship Id="rId4" Type="http://schemas.openxmlformats.org/officeDocument/2006/relationships/image" Target="../media/image0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0.png"/><Relationship Id="rId4" Type="http://schemas.openxmlformats.org/officeDocument/2006/relationships/image" Target="../media/image0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0.png"/><Relationship Id="rId4" Type="http://schemas.openxmlformats.org/officeDocument/2006/relationships/image" Target="../media/image0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x="0" y="0"/>
          <a:ext cx="0" cy="0"/>
          <a:chOff x="0" y="0"/>
          <a:chExt cx="0" cy="0"/>
        </a:xfrm>
      </p:grpSpPr>
      <p:sp>
        <p:nvSpPr>
          <p:cNvPr id="30" name="Shape 30"/>
          <p:cNvSpPr txBox="1"/>
          <p:nvPr>
            <p:ph type="ctrTitle"/>
          </p:nvPr>
        </p:nvSpPr>
        <p:spPr>
          <a:xfrm>
            <a:off x="685800" y="1583342"/>
            <a:ext cx="7772400" cy="1159856"/>
          </a:xfrm>
          <a:prstGeom prst="rect">
            <a:avLst/>
          </a:prstGeom>
        </p:spPr>
        <p:txBody>
          <a:bodyPr anchorCtr="0" anchor="b" bIns="91425" lIns="91425" rIns="91425" tIns="91425">
            <a:noAutofit/>
          </a:bodyPr>
          <a:lstStyle/>
          <a:p>
            <a:pPr>
              <a:spcBef>
                <a:spcPts val="0"/>
              </a:spcBef>
              <a:buNone/>
            </a:pPr>
            <a:r>
              <a:rPr lang="en">
                <a:latin typeface="Ubuntu"/>
                <a:ea typeface="Ubuntu"/>
                <a:cs typeface="Ubuntu"/>
                <a:sym typeface="Ubuntu"/>
              </a:rPr>
              <a:t>EE 496 Dragon Fruit Proposal Presentation</a:t>
            </a:r>
          </a:p>
        </p:txBody>
      </p:sp>
      <p:sp>
        <p:nvSpPr>
          <p:cNvPr id="31" name="Shape 31"/>
          <p:cNvSpPr txBox="1"/>
          <p:nvPr>
            <p:ph idx="1" type="subTitle"/>
          </p:nvPr>
        </p:nvSpPr>
        <p:spPr>
          <a:xfrm>
            <a:off x="685800" y="2840053"/>
            <a:ext cx="7772400" cy="784799"/>
          </a:xfrm>
          <a:prstGeom prst="rect">
            <a:avLst/>
          </a:prstGeom>
        </p:spPr>
        <p:txBody>
          <a:bodyPr anchorCtr="0" anchor="t" bIns="91425" lIns="91425" rIns="91425" tIns="91425">
            <a:noAutofit/>
          </a:bodyPr>
          <a:lstStyle/>
          <a:p>
            <a:pPr rtl="0">
              <a:spcBef>
                <a:spcPts val="0"/>
              </a:spcBef>
              <a:buNone/>
            </a:pPr>
            <a:r>
              <a:rPr lang="en">
                <a:latin typeface="Ubuntu"/>
                <a:ea typeface="Ubuntu"/>
                <a:cs typeface="Ubuntu"/>
                <a:sym typeface="Ubuntu"/>
              </a:rPr>
              <a:t>Brian Chan</a:t>
            </a:r>
          </a:p>
          <a:p>
            <a:pPr rtl="0">
              <a:spcBef>
                <a:spcPts val="0"/>
              </a:spcBef>
              <a:buNone/>
            </a:pPr>
            <a:r>
              <a:rPr lang="en">
                <a:latin typeface="Ubuntu"/>
                <a:ea typeface="Ubuntu"/>
                <a:cs typeface="Ubuntu"/>
                <a:sym typeface="Ubuntu"/>
              </a:rPr>
              <a:t>Garrett Young</a:t>
            </a:r>
          </a:p>
          <a:p>
            <a:pPr rtl="0">
              <a:spcBef>
                <a:spcPts val="0"/>
              </a:spcBef>
              <a:buNone/>
            </a:pPr>
            <a:r>
              <a:rPr lang="en">
                <a:latin typeface="Ubuntu"/>
                <a:ea typeface="Ubuntu"/>
                <a:cs typeface="Ubuntu"/>
                <a:sym typeface="Ubuntu"/>
              </a:rPr>
              <a:t>Advisor: Anthony Kuh</a:t>
            </a:r>
          </a:p>
          <a:p>
            <a:pPr>
              <a:spcBef>
                <a:spcPts val="0"/>
              </a:spcBef>
              <a:buNone/>
            </a:pPr>
            <a:r>
              <a:rPr lang="en">
                <a:latin typeface="Ubuntu"/>
                <a:ea typeface="Ubuntu"/>
                <a:cs typeface="Ubuntu"/>
                <a:sym typeface="Ubuntu"/>
              </a:rPr>
              <a:t>September 26, 2015</a:t>
            </a:r>
          </a:p>
        </p:txBody>
      </p:sp>
      <p:pic>
        <p:nvPicPr>
          <p:cNvPr id="32" name="Shape 32"/>
          <p:cNvPicPr preferRelativeResize="0"/>
          <p:nvPr/>
        </p:nvPicPr>
        <p:blipFill>
          <a:blip r:embed="rId3">
            <a:alphaModFix/>
          </a:blip>
          <a:stretch>
            <a:fillRect/>
          </a:stretch>
        </p:blipFill>
        <p:spPr>
          <a:xfrm>
            <a:off x="7543257" y="0"/>
            <a:ext cx="1600742" cy="120015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457200" y="2143053"/>
            <a:ext cx="8229600" cy="857400"/>
          </a:xfrm>
          <a:prstGeom prst="rect">
            <a:avLst/>
          </a:prstGeom>
        </p:spPr>
        <p:txBody>
          <a:bodyPr anchorCtr="0" anchor="b" bIns="91425" lIns="91425" rIns="91425" tIns="91425">
            <a:noAutofit/>
          </a:bodyPr>
          <a:lstStyle/>
          <a:p>
            <a:pPr algn="ctr">
              <a:spcBef>
                <a:spcPts val="0"/>
              </a:spcBef>
              <a:buNone/>
            </a:pPr>
            <a:r>
              <a:rPr lang="en" sz="6000">
                <a:latin typeface="Ubuntu"/>
                <a:ea typeface="Ubuntu"/>
                <a:cs typeface="Ubuntu"/>
                <a:sym typeface="Ubuntu"/>
              </a:rPr>
              <a:t>Questions?</a:t>
            </a:r>
          </a:p>
        </p:txBody>
      </p:sp>
      <p:pic>
        <p:nvPicPr>
          <p:cNvPr id="102" name="Shape 102"/>
          <p:cNvPicPr preferRelativeResize="0"/>
          <p:nvPr/>
        </p:nvPicPr>
        <p:blipFill>
          <a:blip r:embed="rId3">
            <a:alphaModFix/>
          </a:blip>
          <a:stretch>
            <a:fillRect/>
          </a:stretch>
        </p:blipFill>
        <p:spPr>
          <a:xfrm>
            <a:off x="7543257" y="0"/>
            <a:ext cx="1600742" cy="1200150"/>
          </a:xfrm>
          <a:prstGeom prst="rect">
            <a:avLst/>
          </a:prstGeom>
          <a:noFill/>
          <a:ln>
            <a:noFill/>
          </a:ln>
        </p:spPr>
      </p:pic>
      <p:pic>
        <p:nvPicPr>
          <p:cNvPr id="103" name="Shape 103"/>
          <p:cNvPicPr preferRelativeResize="0"/>
          <p:nvPr/>
        </p:nvPicPr>
        <p:blipFill>
          <a:blip r:embed="rId3">
            <a:alphaModFix/>
          </a:blip>
          <a:stretch>
            <a:fillRect/>
          </a:stretch>
        </p:blipFill>
        <p:spPr>
          <a:xfrm>
            <a:off x="6" y="3943349"/>
            <a:ext cx="1600742" cy="12001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Image Sources</a:t>
            </a:r>
          </a:p>
        </p:txBody>
      </p:sp>
      <p:sp>
        <p:nvSpPr>
          <p:cNvPr id="109" name="Shape 109"/>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228600" lvl="0" marL="457200" rtl="0">
              <a:spcBef>
                <a:spcPts val="0"/>
              </a:spcBef>
              <a:buSzPct val="100000"/>
            </a:pPr>
            <a:r>
              <a:rPr lang="en" sz="1400" u="sng">
                <a:solidFill>
                  <a:schemeClr val="hlink"/>
                </a:solidFill>
                <a:hlinkClick r:id="rId3"/>
              </a:rPr>
              <a:t>http://www.clipartlord.com/wp-content/uploads/2013/01/dragon-fruit.png</a:t>
            </a:r>
          </a:p>
          <a:p>
            <a:pPr indent="-228600" lvl="0" marL="457200" rtl="0">
              <a:spcBef>
                <a:spcPts val="0"/>
              </a:spcBef>
              <a:buSzPct val="100000"/>
            </a:pPr>
            <a:r>
              <a:rPr lang="en" sz="1400" u="sng">
                <a:solidFill>
                  <a:schemeClr val="hlink"/>
                </a:solidFill>
                <a:hlinkClick r:id="rId4"/>
              </a:rPr>
              <a:t>http://www.expresspcb.com/wp-content/uploads/2015/06/PhotoProductionPCB_LF_800.jpg</a:t>
            </a:r>
          </a:p>
          <a:p>
            <a:pPr indent="-228600" lvl="0" marL="457200" rtl="0">
              <a:spcBef>
                <a:spcPts val="0"/>
              </a:spcBef>
              <a:buSzPct val="100000"/>
            </a:pPr>
            <a:r>
              <a:rPr lang="en" sz="1400" u="sng">
                <a:solidFill>
                  <a:schemeClr val="hlink"/>
                </a:solidFill>
                <a:hlinkClick r:id="rId5"/>
              </a:rPr>
              <a:t>http://previews.123rf.com/images/dvarg/dvarg1312/dvarg131200069/24395877-Cartoon-cranberry-with-green-leaves-on-white-background--Stock-Vector.jpg</a:t>
            </a:r>
          </a:p>
          <a:p>
            <a:pPr indent="-228600" lvl="0" marL="457200" rtl="0">
              <a:spcBef>
                <a:spcPts val="0"/>
              </a:spcBef>
              <a:buSzPct val="100000"/>
            </a:pPr>
            <a:r>
              <a:rPr lang="en" sz="1400" u="sng">
                <a:solidFill>
                  <a:schemeClr val="hlink"/>
                </a:solidFill>
                <a:hlinkClick r:id="rId6"/>
              </a:rPr>
              <a:t>https://paramountmechatronics.files.wordpress.com/2012/11/burned-out.jpg</a:t>
            </a:r>
          </a:p>
          <a:p>
            <a:pPr indent="-228600" lvl="0" marL="457200" rtl="0">
              <a:spcBef>
                <a:spcPts val="0"/>
              </a:spcBef>
              <a:buSzPct val="100000"/>
            </a:pPr>
            <a:r>
              <a:rPr lang="en" sz="1400" u="sng">
                <a:solidFill>
                  <a:schemeClr val="hlink"/>
                </a:solidFill>
                <a:hlinkClick r:id="rId7"/>
              </a:rPr>
              <a:t>http://s974.photobucket.com/user/dlh1231/media/dragonite.png.html</a:t>
            </a:r>
          </a:p>
          <a:p>
            <a:pPr indent="-228600" lvl="0" marL="457200">
              <a:spcBef>
                <a:spcPts val="0"/>
              </a:spcBef>
            </a:pPr>
            <a:r>
              <a:t/>
            </a:r>
            <a:endParaRPr sz="140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 name="Shape 36"/>
        <p:cNvGrpSpPr/>
        <p:nvPr/>
      </p:nvGrpSpPr>
      <p:grpSpPr>
        <a:xfrm>
          <a:off x="0" y="0"/>
          <a:ext cx="0" cy="0"/>
          <a:chOff x="0" y="0"/>
          <a:chExt cx="0" cy="0"/>
        </a:xfrm>
      </p:grpSpPr>
      <p:sp>
        <p:nvSpPr>
          <p:cNvPr id="37" name="Shape 37"/>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latin typeface="Ubuntu"/>
                <a:ea typeface="Ubuntu"/>
                <a:cs typeface="Ubuntu"/>
                <a:sym typeface="Ubuntu"/>
              </a:rPr>
              <a:t>Introduction</a:t>
            </a:r>
          </a:p>
        </p:txBody>
      </p:sp>
      <p:sp>
        <p:nvSpPr>
          <p:cNvPr id="38" name="Shape 38"/>
          <p:cNvSpPr txBox="1"/>
          <p:nvPr>
            <p:ph idx="1" type="body"/>
          </p:nvPr>
        </p:nvSpPr>
        <p:spPr>
          <a:xfrm>
            <a:off x="457200" y="1200150"/>
            <a:ext cx="3994500" cy="755400"/>
          </a:xfrm>
          <a:prstGeom prst="rect">
            <a:avLst/>
          </a:prstGeom>
        </p:spPr>
        <p:txBody>
          <a:bodyPr anchorCtr="0" anchor="t" bIns="91425" lIns="91425" rIns="91425" tIns="91425">
            <a:noAutofit/>
          </a:bodyPr>
          <a:lstStyle/>
          <a:p>
            <a:pPr lvl="0" rtl="0">
              <a:spcBef>
                <a:spcPts val="0"/>
              </a:spcBef>
              <a:buNone/>
            </a:pPr>
            <a:r>
              <a:rPr lang="en">
                <a:latin typeface="Ubuntu"/>
                <a:ea typeface="Ubuntu"/>
                <a:cs typeface="Ubuntu"/>
                <a:sym typeface="Ubuntu"/>
              </a:rPr>
              <a:t>Brian Chan</a:t>
            </a:r>
          </a:p>
        </p:txBody>
      </p:sp>
      <p:sp>
        <p:nvSpPr>
          <p:cNvPr id="39" name="Shape 39"/>
          <p:cNvSpPr txBox="1"/>
          <p:nvPr>
            <p:ph idx="2" type="body"/>
          </p:nvPr>
        </p:nvSpPr>
        <p:spPr>
          <a:xfrm>
            <a:off x="4692275" y="1200150"/>
            <a:ext cx="3994500" cy="755400"/>
          </a:xfrm>
          <a:prstGeom prst="rect">
            <a:avLst/>
          </a:prstGeom>
        </p:spPr>
        <p:txBody>
          <a:bodyPr anchorCtr="0" anchor="t" bIns="91425" lIns="91425" rIns="91425" tIns="91425">
            <a:noAutofit/>
          </a:bodyPr>
          <a:lstStyle/>
          <a:p>
            <a:pPr rtl="0" algn="r">
              <a:spcBef>
                <a:spcPts val="0"/>
              </a:spcBef>
              <a:buNone/>
            </a:pPr>
            <a:r>
              <a:rPr lang="en">
                <a:latin typeface="Ubuntu"/>
                <a:ea typeface="Ubuntu"/>
                <a:cs typeface="Ubuntu"/>
                <a:sym typeface="Ubuntu"/>
              </a:rPr>
              <a:t>Garrett Young</a:t>
            </a:r>
          </a:p>
          <a:p>
            <a:pPr lvl="0">
              <a:spcBef>
                <a:spcPts val="0"/>
              </a:spcBef>
              <a:buNone/>
            </a:pPr>
            <a:r>
              <a:t/>
            </a:r>
            <a:endParaRPr>
              <a:latin typeface="Ubuntu"/>
              <a:ea typeface="Ubuntu"/>
              <a:cs typeface="Ubuntu"/>
              <a:sym typeface="Ubuntu"/>
            </a:endParaRPr>
          </a:p>
        </p:txBody>
      </p:sp>
      <p:pic>
        <p:nvPicPr>
          <p:cNvPr id="40" name="Shape 40"/>
          <p:cNvPicPr preferRelativeResize="0"/>
          <p:nvPr/>
        </p:nvPicPr>
        <p:blipFill>
          <a:blip r:embed="rId3">
            <a:alphaModFix/>
          </a:blip>
          <a:stretch>
            <a:fillRect/>
          </a:stretch>
        </p:blipFill>
        <p:spPr>
          <a:xfrm>
            <a:off x="7543257" y="0"/>
            <a:ext cx="1600742" cy="1200150"/>
          </a:xfrm>
          <a:prstGeom prst="rect">
            <a:avLst/>
          </a:prstGeom>
          <a:noFill/>
          <a:ln>
            <a:noFill/>
          </a:ln>
        </p:spPr>
      </p:pic>
      <p:pic>
        <p:nvPicPr>
          <p:cNvPr id="41" name="Shape 41"/>
          <p:cNvPicPr preferRelativeResize="0"/>
          <p:nvPr/>
        </p:nvPicPr>
        <p:blipFill rotWithShape="1">
          <a:blip r:embed="rId4">
            <a:alphaModFix/>
          </a:blip>
          <a:srcRect b="19590" l="0" r="0" t="36436"/>
          <a:stretch/>
        </p:blipFill>
        <p:spPr>
          <a:xfrm>
            <a:off x="1143000" y="2307000"/>
            <a:ext cx="6858000" cy="226177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 name="Shape 45"/>
        <p:cNvGrpSpPr/>
        <p:nvPr/>
      </p:nvGrpSpPr>
      <p:grpSpPr>
        <a:xfrm>
          <a:off x="0" y="0"/>
          <a:ext cx="0" cy="0"/>
          <a:chOff x="0" y="0"/>
          <a:chExt cx="0" cy="0"/>
        </a:xfrm>
      </p:grpSpPr>
      <p:sp>
        <p:nvSpPr>
          <p:cNvPr id="46" name="Shape 46"/>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latin typeface="Ubuntu"/>
                <a:ea typeface="Ubuntu"/>
                <a:cs typeface="Ubuntu"/>
                <a:sym typeface="Ubuntu"/>
              </a:rPr>
              <a:t>Overview</a:t>
            </a:r>
          </a:p>
        </p:txBody>
      </p:sp>
      <p:sp>
        <p:nvSpPr>
          <p:cNvPr id="47" name="Shape 47"/>
          <p:cNvSpPr txBox="1"/>
          <p:nvPr>
            <p:ph idx="1" type="body"/>
          </p:nvPr>
        </p:nvSpPr>
        <p:spPr>
          <a:xfrm>
            <a:off x="457200" y="1200150"/>
            <a:ext cx="4427100" cy="3725699"/>
          </a:xfrm>
          <a:prstGeom prst="rect">
            <a:avLst/>
          </a:prstGeom>
        </p:spPr>
        <p:txBody>
          <a:bodyPr anchorCtr="0" anchor="t" bIns="91425" lIns="91425" rIns="91425" tIns="91425">
            <a:noAutofit/>
          </a:bodyPr>
          <a:lstStyle/>
          <a:p>
            <a:pPr indent="-228600" lvl="0" marL="457200" rtl="0">
              <a:spcBef>
                <a:spcPts val="0"/>
              </a:spcBef>
              <a:buFont typeface="Ubuntu"/>
            </a:pPr>
            <a:r>
              <a:rPr lang="en">
                <a:latin typeface="Ubuntu"/>
                <a:ea typeface="Ubuntu"/>
                <a:cs typeface="Ubuntu"/>
                <a:sym typeface="Ubuntu"/>
              </a:rPr>
              <a:t>Introduction </a:t>
            </a:r>
          </a:p>
          <a:p>
            <a:pPr indent="-228600" lvl="0" marL="457200" rtl="0">
              <a:spcBef>
                <a:spcPts val="0"/>
              </a:spcBef>
              <a:buFont typeface="Ubuntu"/>
            </a:pPr>
            <a:r>
              <a:rPr lang="en">
                <a:latin typeface="Ubuntu"/>
                <a:ea typeface="Ubuntu"/>
                <a:cs typeface="Ubuntu"/>
                <a:sym typeface="Ubuntu"/>
              </a:rPr>
              <a:t>Motivation </a:t>
            </a:r>
          </a:p>
          <a:p>
            <a:pPr indent="-228600" lvl="0" marL="457200" rtl="0">
              <a:spcBef>
                <a:spcPts val="0"/>
              </a:spcBef>
              <a:buFont typeface="Ubuntu"/>
            </a:pPr>
            <a:r>
              <a:rPr lang="en">
                <a:latin typeface="Ubuntu"/>
                <a:ea typeface="Ubuntu"/>
                <a:cs typeface="Ubuntu"/>
                <a:sym typeface="Ubuntu"/>
              </a:rPr>
              <a:t>Learning Objectives</a:t>
            </a:r>
          </a:p>
          <a:p>
            <a:pPr indent="-228600" lvl="0" marL="457200" rtl="0">
              <a:spcBef>
                <a:spcPts val="0"/>
              </a:spcBef>
              <a:buFont typeface="Ubuntu"/>
            </a:pPr>
            <a:r>
              <a:rPr lang="en">
                <a:latin typeface="Ubuntu"/>
                <a:ea typeface="Ubuntu"/>
                <a:cs typeface="Ubuntu"/>
                <a:sym typeface="Ubuntu"/>
              </a:rPr>
              <a:t>Approach &amp; Schedule</a:t>
            </a:r>
          </a:p>
          <a:p>
            <a:pPr indent="-228600" lvl="0" marL="457200" rtl="0">
              <a:spcBef>
                <a:spcPts val="0"/>
              </a:spcBef>
              <a:buFont typeface="Ubuntu"/>
            </a:pPr>
            <a:r>
              <a:rPr lang="en">
                <a:latin typeface="Ubuntu"/>
                <a:ea typeface="Ubuntu"/>
                <a:cs typeface="Ubuntu"/>
                <a:sym typeface="Ubuntu"/>
              </a:rPr>
              <a:t>Problems</a:t>
            </a:r>
          </a:p>
        </p:txBody>
      </p:sp>
      <p:pic>
        <p:nvPicPr>
          <p:cNvPr id="48" name="Shape 48"/>
          <p:cNvPicPr preferRelativeResize="0"/>
          <p:nvPr/>
        </p:nvPicPr>
        <p:blipFill>
          <a:blip r:embed="rId3">
            <a:alphaModFix/>
          </a:blip>
          <a:stretch>
            <a:fillRect/>
          </a:stretch>
        </p:blipFill>
        <p:spPr>
          <a:xfrm>
            <a:off x="7543257" y="0"/>
            <a:ext cx="1600742" cy="1200150"/>
          </a:xfrm>
          <a:prstGeom prst="rect">
            <a:avLst/>
          </a:prstGeom>
          <a:noFill/>
          <a:ln>
            <a:noFill/>
          </a:ln>
        </p:spPr>
      </p:pic>
      <p:pic>
        <p:nvPicPr>
          <p:cNvPr id="49" name="Shape 49"/>
          <p:cNvPicPr preferRelativeResize="0"/>
          <p:nvPr/>
        </p:nvPicPr>
        <p:blipFill>
          <a:blip r:embed="rId4">
            <a:alphaModFix/>
          </a:blip>
          <a:stretch>
            <a:fillRect/>
          </a:stretch>
        </p:blipFill>
        <p:spPr>
          <a:xfrm>
            <a:off x="4884300" y="1403649"/>
            <a:ext cx="3918175" cy="26075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latin typeface="Ubuntu"/>
                <a:ea typeface="Ubuntu"/>
                <a:cs typeface="Ubuntu"/>
                <a:sym typeface="Ubuntu"/>
              </a:rPr>
              <a:t>What is Dragon Fruit?</a:t>
            </a:r>
          </a:p>
        </p:txBody>
      </p:sp>
      <p:sp>
        <p:nvSpPr>
          <p:cNvPr id="55" name="Shape 55"/>
          <p:cNvSpPr txBox="1"/>
          <p:nvPr>
            <p:ph idx="1" type="body"/>
          </p:nvPr>
        </p:nvSpPr>
        <p:spPr>
          <a:xfrm>
            <a:off x="457200" y="1200150"/>
            <a:ext cx="5352300" cy="3725699"/>
          </a:xfrm>
          <a:prstGeom prst="rect">
            <a:avLst/>
          </a:prstGeom>
        </p:spPr>
        <p:txBody>
          <a:bodyPr anchorCtr="0" anchor="t" bIns="91425" lIns="91425" rIns="91425" tIns="91425">
            <a:noAutofit/>
          </a:bodyPr>
          <a:lstStyle/>
          <a:p>
            <a:pPr rtl="0">
              <a:spcBef>
                <a:spcPts val="0"/>
              </a:spcBef>
              <a:buNone/>
            </a:pPr>
            <a:r>
              <a:rPr lang="en" sz="2400">
                <a:latin typeface="Ubuntu"/>
                <a:ea typeface="Ubuntu"/>
                <a:cs typeface="Ubuntu"/>
                <a:sym typeface="Ubuntu"/>
              </a:rPr>
              <a:t>Bleeding edge weatherbox design</a:t>
            </a:r>
          </a:p>
          <a:p>
            <a:pPr indent="-228600" lvl="0" marL="457200" rtl="0">
              <a:spcBef>
                <a:spcPts val="0"/>
              </a:spcBef>
              <a:buSzPct val="100000"/>
              <a:buFont typeface="Ubuntu"/>
            </a:pPr>
            <a:r>
              <a:rPr lang="en" sz="2400">
                <a:latin typeface="Ubuntu"/>
                <a:ea typeface="Ubuntu"/>
                <a:cs typeface="Ubuntu"/>
                <a:sym typeface="Ubuntu"/>
              </a:rPr>
              <a:t>addresses issues from Cranberry and Apple</a:t>
            </a:r>
          </a:p>
          <a:p>
            <a:pPr rtl="0">
              <a:spcBef>
                <a:spcPts val="0"/>
              </a:spcBef>
              <a:buNone/>
            </a:pPr>
            <a:r>
              <a:t/>
            </a:r>
            <a:endParaRPr sz="2400">
              <a:latin typeface="Ubuntu"/>
              <a:ea typeface="Ubuntu"/>
              <a:cs typeface="Ubuntu"/>
              <a:sym typeface="Ubuntu"/>
            </a:endParaRPr>
          </a:p>
          <a:p>
            <a:pPr rtl="0">
              <a:spcBef>
                <a:spcPts val="0"/>
              </a:spcBef>
              <a:buNone/>
            </a:pPr>
            <a:r>
              <a:rPr lang="en" sz="2400">
                <a:latin typeface="Ubuntu"/>
                <a:ea typeface="Ubuntu"/>
                <a:cs typeface="Ubuntu"/>
                <a:sym typeface="Ubuntu"/>
              </a:rPr>
              <a:t>Goals for this semester:</a:t>
            </a:r>
          </a:p>
          <a:p>
            <a:pPr indent="-228600" lvl="0" marL="457200" rtl="0">
              <a:spcBef>
                <a:spcPts val="0"/>
              </a:spcBef>
              <a:buSzPct val="100000"/>
              <a:buFont typeface="Ubuntu"/>
            </a:pPr>
            <a:r>
              <a:rPr lang="en" sz="2400">
                <a:latin typeface="Ubuntu"/>
                <a:ea typeface="Ubuntu"/>
                <a:cs typeface="Ubuntu"/>
                <a:sym typeface="Ubuntu"/>
              </a:rPr>
              <a:t>Research and design a new board</a:t>
            </a:r>
          </a:p>
          <a:p>
            <a:pPr indent="-228600" lvl="0" marL="457200" rtl="0">
              <a:spcBef>
                <a:spcPts val="0"/>
              </a:spcBef>
              <a:buSzPct val="100000"/>
              <a:buFont typeface="Ubuntu"/>
            </a:pPr>
            <a:r>
              <a:rPr lang="en" sz="2400">
                <a:latin typeface="Ubuntu"/>
                <a:ea typeface="Ubuntu"/>
                <a:cs typeface="Ubuntu"/>
                <a:sym typeface="Ubuntu"/>
              </a:rPr>
              <a:t>Get a working prototype by end of November</a:t>
            </a:r>
          </a:p>
          <a:p>
            <a:pPr>
              <a:spcBef>
                <a:spcPts val="0"/>
              </a:spcBef>
              <a:buNone/>
            </a:pPr>
            <a:r>
              <a:t/>
            </a:r>
            <a:endParaRPr>
              <a:latin typeface="Ubuntu"/>
              <a:ea typeface="Ubuntu"/>
              <a:cs typeface="Ubuntu"/>
              <a:sym typeface="Ubuntu"/>
            </a:endParaRPr>
          </a:p>
        </p:txBody>
      </p:sp>
      <p:pic>
        <p:nvPicPr>
          <p:cNvPr id="56" name="Shape 56"/>
          <p:cNvPicPr preferRelativeResize="0"/>
          <p:nvPr/>
        </p:nvPicPr>
        <p:blipFill>
          <a:blip r:embed="rId3">
            <a:alphaModFix/>
          </a:blip>
          <a:stretch>
            <a:fillRect/>
          </a:stretch>
        </p:blipFill>
        <p:spPr>
          <a:xfrm>
            <a:off x="7543257" y="0"/>
            <a:ext cx="1600742" cy="1200150"/>
          </a:xfrm>
          <a:prstGeom prst="rect">
            <a:avLst/>
          </a:prstGeom>
          <a:noFill/>
          <a:ln>
            <a:noFill/>
          </a:ln>
        </p:spPr>
      </p:pic>
      <p:pic>
        <p:nvPicPr>
          <p:cNvPr id="57" name="Shape 57"/>
          <p:cNvPicPr preferRelativeResize="0"/>
          <p:nvPr/>
        </p:nvPicPr>
        <p:blipFill>
          <a:blip r:embed="rId4">
            <a:alphaModFix/>
          </a:blip>
          <a:stretch>
            <a:fillRect/>
          </a:stretch>
        </p:blipFill>
        <p:spPr>
          <a:xfrm>
            <a:off x="5809501" y="1628150"/>
            <a:ext cx="3268874" cy="244527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latin typeface="Ubuntu"/>
                <a:ea typeface="Ubuntu"/>
                <a:cs typeface="Ubuntu"/>
                <a:sym typeface="Ubuntu"/>
              </a:rPr>
              <a:t>Motivation</a:t>
            </a:r>
          </a:p>
        </p:txBody>
      </p:sp>
      <p:sp>
        <p:nvSpPr>
          <p:cNvPr id="63" name="Shape 63"/>
          <p:cNvSpPr txBox="1"/>
          <p:nvPr>
            <p:ph idx="1" type="body"/>
          </p:nvPr>
        </p:nvSpPr>
        <p:spPr>
          <a:xfrm>
            <a:off x="457200" y="1200150"/>
            <a:ext cx="5182199" cy="3725699"/>
          </a:xfrm>
          <a:prstGeom prst="rect">
            <a:avLst/>
          </a:prstGeom>
        </p:spPr>
        <p:txBody>
          <a:bodyPr anchorCtr="0" anchor="t" bIns="91425" lIns="91425" rIns="91425" tIns="91425">
            <a:noAutofit/>
          </a:bodyPr>
          <a:lstStyle/>
          <a:p>
            <a:pPr lvl="0" rtl="0">
              <a:spcBef>
                <a:spcPts val="0"/>
              </a:spcBef>
              <a:buNone/>
            </a:pPr>
            <a:r>
              <a:t/>
            </a:r>
            <a:endParaRPr>
              <a:latin typeface="Ubuntu"/>
              <a:ea typeface="Ubuntu"/>
              <a:cs typeface="Ubuntu"/>
              <a:sym typeface="Ubuntu"/>
            </a:endParaRPr>
          </a:p>
          <a:p>
            <a:pPr indent="-228600" lvl="0" marL="457200" rtl="0">
              <a:spcBef>
                <a:spcPts val="0"/>
              </a:spcBef>
              <a:buFont typeface="Ubuntu"/>
            </a:pPr>
            <a:r>
              <a:rPr lang="en">
                <a:latin typeface="Ubuntu"/>
                <a:ea typeface="Ubuntu"/>
                <a:cs typeface="Ubuntu"/>
                <a:sym typeface="Ubuntu"/>
              </a:rPr>
              <a:t>Improvements on its predecessor Cranberry</a:t>
            </a:r>
          </a:p>
          <a:p>
            <a:pPr indent="-228600" lvl="1" marL="914400" rtl="0">
              <a:spcBef>
                <a:spcPts val="0"/>
              </a:spcBef>
              <a:buFont typeface="Ubuntu"/>
            </a:pPr>
            <a:r>
              <a:rPr lang="en">
                <a:latin typeface="Ubuntu"/>
                <a:ea typeface="Ubuntu"/>
                <a:cs typeface="Ubuntu"/>
                <a:sym typeface="Ubuntu"/>
              </a:rPr>
              <a:t>Provide better sensor data</a:t>
            </a:r>
          </a:p>
          <a:p>
            <a:pPr indent="-228600" lvl="1" marL="914400" rtl="0">
              <a:spcBef>
                <a:spcPts val="0"/>
              </a:spcBef>
              <a:buFont typeface="Ubuntu"/>
            </a:pPr>
            <a:r>
              <a:rPr lang="en">
                <a:latin typeface="Ubuntu"/>
                <a:ea typeface="Ubuntu"/>
                <a:cs typeface="Ubuntu"/>
                <a:sym typeface="Ubuntu"/>
              </a:rPr>
              <a:t>Lower power consumption</a:t>
            </a:r>
          </a:p>
          <a:p>
            <a:pPr indent="-228600" lvl="1" marL="914400">
              <a:spcBef>
                <a:spcPts val="0"/>
              </a:spcBef>
              <a:buFont typeface="Ubuntu"/>
            </a:pPr>
            <a:r>
              <a:rPr lang="en">
                <a:latin typeface="Ubuntu"/>
                <a:ea typeface="Ubuntu"/>
                <a:cs typeface="Ubuntu"/>
                <a:sym typeface="Ubuntu"/>
              </a:rPr>
              <a:t>Lower cost</a:t>
            </a:r>
          </a:p>
        </p:txBody>
      </p:sp>
      <p:pic>
        <p:nvPicPr>
          <p:cNvPr id="64" name="Shape 64"/>
          <p:cNvPicPr preferRelativeResize="0"/>
          <p:nvPr/>
        </p:nvPicPr>
        <p:blipFill>
          <a:blip r:embed="rId3">
            <a:alphaModFix/>
          </a:blip>
          <a:stretch>
            <a:fillRect/>
          </a:stretch>
        </p:blipFill>
        <p:spPr>
          <a:xfrm>
            <a:off x="7543257" y="0"/>
            <a:ext cx="1600742" cy="1200150"/>
          </a:xfrm>
          <a:prstGeom prst="rect">
            <a:avLst/>
          </a:prstGeom>
          <a:noFill/>
          <a:ln>
            <a:noFill/>
          </a:ln>
        </p:spPr>
      </p:pic>
      <p:pic>
        <p:nvPicPr>
          <p:cNvPr id="65" name="Shape 65"/>
          <p:cNvPicPr preferRelativeResize="0"/>
          <p:nvPr/>
        </p:nvPicPr>
        <p:blipFill rotWithShape="1">
          <a:blip r:embed="rId4">
            <a:alphaModFix/>
          </a:blip>
          <a:srcRect b="18618" l="9077" r="2104" t="9962"/>
          <a:stretch/>
        </p:blipFill>
        <p:spPr>
          <a:xfrm>
            <a:off x="5306800" y="1558050"/>
            <a:ext cx="3459576" cy="28332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latin typeface="Ubuntu"/>
                <a:ea typeface="Ubuntu"/>
                <a:cs typeface="Ubuntu"/>
                <a:sym typeface="Ubuntu"/>
              </a:rPr>
              <a:t>Learning Objectives</a:t>
            </a:r>
          </a:p>
        </p:txBody>
      </p:sp>
      <p:sp>
        <p:nvSpPr>
          <p:cNvPr id="71" name="Shape 71"/>
          <p:cNvSpPr txBox="1"/>
          <p:nvPr>
            <p:ph idx="1" type="body"/>
          </p:nvPr>
        </p:nvSpPr>
        <p:spPr>
          <a:xfrm>
            <a:off x="457200" y="1008200"/>
            <a:ext cx="3424499" cy="3725699"/>
          </a:xfrm>
          <a:prstGeom prst="rect">
            <a:avLst/>
          </a:prstGeom>
        </p:spPr>
        <p:txBody>
          <a:bodyPr anchorCtr="0" anchor="t" bIns="91425" lIns="91425" rIns="91425" tIns="91425">
            <a:noAutofit/>
          </a:bodyPr>
          <a:lstStyle/>
          <a:p>
            <a:pPr lvl="0" rtl="0">
              <a:spcBef>
                <a:spcPts val="0"/>
              </a:spcBef>
              <a:buNone/>
            </a:pPr>
            <a:r>
              <a:t/>
            </a:r>
            <a:endParaRPr>
              <a:latin typeface="Ubuntu"/>
              <a:ea typeface="Ubuntu"/>
              <a:cs typeface="Ubuntu"/>
              <a:sym typeface="Ubuntu"/>
            </a:endParaRPr>
          </a:p>
          <a:p>
            <a:pPr indent="-228600" lvl="0" marL="457200" rtl="0">
              <a:spcBef>
                <a:spcPts val="0"/>
              </a:spcBef>
              <a:buFont typeface="Ubuntu"/>
            </a:pPr>
            <a:r>
              <a:rPr lang="en">
                <a:latin typeface="Ubuntu"/>
                <a:ea typeface="Ubuntu"/>
                <a:cs typeface="Ubuntu"/>
                <a:sym typeface="Ubuntu"/>
              </a:rPr>
              <a:t>Professionalism</a:t>
            </a:r>
          </a:p>
          <a:p>
            <a:pPr indent="-228600" lvl="1" marL="914400" rtl="0">
              <a:spcBef>
                <a:spcPts val="0"/>
              </a:spcBef>
              <a:buFont typeface="Ubuntu"/>
            </a:pPr>
            <a:r>
              <a:rPr lang="en">
                <a:latin typeface="Ubuntu"/>
                <a:ea typeface="Ubuntu"/>
                <a:cs typeface="Ubuntu"/>
                <a:sym typeface="Ubuntu"/>
              </a:rPr>
              <a:t>PCB Design Rules</a:t>
            </a:r>
          </a:p>
          <a:p>
            <a:pPr indent="-228600" lvl="1" marL="914400" rtl="0">
              <a:spcBef>
                <a:spcPts val="0"/>
              </a:spcBef>
              <a:buFont typeface="Ubuntu"/>
            </a:pPr>
            <a:r>
              <a:rPr lang="en">
                <a:latin typeface="Ubuntu"/>
                <a:ea typeface="Ubuntu"/>
                <a:cs typeface="Ubuntu"/>
                <a:sym typeface="Ubuntu"/>
              </a:rPr>
              <a:t>Work with new SMD parts</a:t>
            </a:r>
          </a:p>
          <a:p>
            <a:pPr indent="-228600" lvl="1" marL="914400">
              <a:spcBef>
                <a:spcPts val="0"/>
              </a:spcBef>
              <a:buFont typeface="Ubuntu"/>
            </a:pPr>
            <a:r>
              <a:rPr lang="en">
                <a:latin typeface="Ubuntu"/>
                <a:ea typeface="Ubuntu"/>
                <a:cs typeface="Ubuntu"/>
                <a:sym typeface="Ubuntu"/>
              </a:rPr>
              <a:t>Documentation</a:t>
            </a:r>
          </a:p>
        </p:txBody>
      </p:sp>
      <p:pic>
        <p:nvPicPr>
          <p:cNvPr id="72" name="Shape 72"/>
          <p:cNvPicPr preferRelativeResize="0"/>
          <p:nvPr/>
        </p:nvPicPr>
        <p:blipFill>
          <a:blip r:embed="rId3">
            <a:alphaModFix/>
          </a:blip>
          <a:stretch>
            <a:fillRect/>
          </a:stretch>
        </p:blipFill>
        <p:spPr>
          <a:xfrm>
            <a:off x="7543257" y="0"/>
            <a:ext cx="1600742" cy="1200150"/>
          </a:xfrm>
          <a:prstGeom prst="rect">
            <a:avLst/>
          </a:prstGeom>
          <a:noFill/>
          <a:ln>
            <a:noFill/>
          </a:ln>
        </p:spPr>
      </p:pic>
      <p:pic>
        <p:nvPicPr>
          <p:cNvPr id="73" name="Shape 73"/>
          <p:cNvPicPr preferRelativeResize="0"/>
          <p:nvPr/>
        </p:nvPicPr>
        <p:blipFill>
          <a:blip r:embed="rId4">
            <a:alphaModFix/>
          </a:blip>
          <a:stretch>
            <a:fillRect/>
          </a:stretch>
        </p:blipFill>
        <p:spPr>
          <a:xfrm>
            <a:off x="4331045" y="1301163"/>
            <a:ext cx="3493825" cy="343272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latin typeface="Ubuntu"/>
                <a:ea typeface="Ubuntu"/>
                <a:cs typeface="Ubuntu"/>
                <a:sym typeface="Ubuntu"/>
              </a:rPr>
              <a:t>Tentative Schedule </a:t>
            </a:r>
          </a:p>
        </p:txBody>
      </p:sp>
      <p:sp>
        <p:nvSpPr>
          <p:cNvPr id="79" name="Shape 79"/>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228600" lvl="0" marL="457200" rtl="0">
              <a:spcBef>
                <a:spcPts val="0"/>
              </a:spcBef>
              <a:buSzPct val="100000"/>
              <a:buFont typeface="Ubuntu"/>
            </a:pPr>
            <a:r>
              <a:rPr lang="en" sz="2400">
                <a:latin typeface="Ubuntu"/>
                <a:ea typeface="Ubuntu"/>
                <a:cs typeface="Ubuntu"/>
                <a:sym typeface="Ubuntu"/>
              </a:rPr>
              <a:t>Read &amp; understand Cranberry Designs</a:t>
            </a:r>
          </a:p>
          <a:p>
            <a:pPr indent="-228600" lvl="1" marL="914400" rtl="0">
              <a:spcBef>
                <a:spcPts val="0"/>
              </a:spcBef>
              <a:buSzPct val="100000"/>
              <a:buFont typeface="Ubuntu"/>
            </a:pPr>
            <a:r>
              <a:rPr lang="en" sz="1800">
                <a:latin typeface="Ubuntu"/>
                <a:ea typeface="Ubuntu"/>
                <a:cs typeface="Ubuntu"/>
                <a:sym typeface="Ubuntu"/>
              </a:rPr>
              <a:t>September</a:t>
            </a:r>
          </a:p>
          <a:p>
            <a:pPr indent="-228600" lvl="0" marL="457200" rtl="0">
              <a:spcBef>
                <a:spcPts val="0"/>
              </a:spcBef>
              <a:buSzPct val="100000"/>
              <a:buFont typeface="Ubuntu"/>
            </a:pPr>
            <a:r>
              <a:rPr lang="en" sz="2400">
                <a:latin typeface="Ubuntu"/>
                <a:ea typeface="Ubuntu"/>
                <a:cs typeface="Ubuntu"/>
                <a:sym typeface="Ubuntu"/>
              </a:rPr>
              <a:t>Pick new parts</a:t>
            </a:r>
          </a:p>
          <a:p>
            <a:pPr indent="-228600" lvl="1" marL="914400" rtl="0">
              <a:spcBef>
                <a:spcPts val="0"/>
              </a:spcBef>
              <a:buSzPct val="100000"/>
              <a:buFont typeface="Ubuntu"/>
            </a:pPr>
            <a:r>
              <a:rPr lang="en" sz="1800">
                <a:latin typeface="Ubuntu"/>
                <a:ea typeface="Ubuntu"/>
                <a:cs typeface="Ubuntu"/>
                <a:sym typeface="Ubuntu"/>
              </a:rPr>
              <a:t>September - October</a:t>
            </a:r>
            <a:r>
              <a:rPr lang="en">
                <a:latin typeface="Ubuntu"/>
                <a:ea typeface="Ubuntu"/>
                <a:cs typeface="Ubuntu"/>
                <a:sym typeface="Ubuntu"/>
              </a:rPr>
              <a:t> </a:t>
            </a:r>
          </a:p>
          <a:p>
            <a:pPr indent="-228600" lvl="0" marL="457200" rtl="0">
              <a:spcBef>
                <a:spcPts val="0"/>
              </a:spcBef>
              <a:buSzPct val="100000"/>
              <a:buFont typeface="Ubuntu"/>
            </a:pPr>
            <a:r>
              <a:rPr lang="en" sz="2400">
                <a:latin typeface="Ubuntu"/>
                <a:ea typeface="Ubuntu"/>
                <a:cs typeface="Ubuntu"/>
                <a:sym typeface="Ubuntu"/>
              </a:rPr>
              <a:t>Test all parts</a:t>
            </a:r>
          </a:p>
          <a:p>
            <a:pPr indent="-228600" lvl="1" marL="914400" rtl="0">
              <a:spcBef>
                <a:spcPts val="0"/>
              </a:spcBef>
              <a:buSzPct val="100000"/>
              <a:buFont typeface="Ubuntu"/>
            </a:pPr>
            <a:r>
              <a:rPr lang="en" sz="1800">
                <a:latin typeface="Ubuntu"/>
                <a:ea typeface="Ubuntu"/>
                <a:cs typeface="Ubuntu"/>
                <a:sym typeface="Ubuntu"/>
              </a:rPr>
              <a:t>October</a:t>
            </a:r>
          </a:p>
          <a:p>
            <a:pPr indent="-228600" lvl="0" marL="457200" rtl="0">
              <a:spcBef>
                <a:spcPts val="0"/>
              </a:spcBef>
              <a:buSzPct val="100000"/>
              <a:buFont typeface="Ubuntu"/>
            </a:pPr>
            <a:r>
              <a:rPr lang="en" sz="2400">
                <a:latin typeface="Ubuntu"/>
                <a:ea typeface="Ubuntu"/>
                <a:cs typeface="Ubuntu"/>
                <a:sym typeface="Ubuntu"/>
              </a:rPr>
              <a:t>Design 1st iteration of Dragon Fruit</a:t>
            </a:r>
          </a:p>
          <a:p>
            <a:pPr indent="-228600" lvl="1" marL="914400" rtl="0">
              <a:spcBef>
                <a:spcPts val="0"/>
              </a:spcBef>
              <a:buSzPct val="100000"/>
              <a:buFont typeface="Ubuntu"/>
            </a:pPr>
            <a:r>
              <a:rPr lang="en" sz="1800">
                <a:latin typeface="Ubuntu"/>
                <a:ea typeface="Ubuntu"/>
                <a:cs typeface="Ubuntu"/>
                <a:sym typeface="Ubuntu"/>
              </a:rPr>
              <a:t>November</a:t>
            </a:r>
          </a:p>
          <a:p>
            <a:pPr indent="-228600" lvl="0" marL="457200" rtl="0">
              <a:spcBef>
                <a:spcPts val="0"/>
              </a:spcBef>
              <a:buFont typeface="Ubuntu"/>
            </a:pPr>
            <a:r>
              <a:rPr lang="en" sz="2400">
                <a:latin typeface="Ubuntu"/>
                <a:ea typeface="Ubuntu"/>
                <a:cs typeface="Ubuntu"/>
                <a:sym typeface="Ubuntu"/>
              </a:rPr>
              <a:t>Test the 1st design</a:t>
            </a:r>
          </a:p>
        </p:txBody>
      </p:sp>
      <p:pic>
        <p:nvPicPr>
          <p:cNvPr id="80" name="Shape 80"/>
          <p:cNvPicPr preferRelativeResize="0"/>
          <p:nvPr/>
        </p:nvPicPr>
        <p:blipFill>
          <a:blip r:embed="rId3">
            <a:alphaModFix/>
          </a:blip>
          <a:stretch>
            <a:fillRect/>
          </a:stretch>
        </p:blipFill>
        <p:spPr>
          <a:xfrm>
            <a:off x="7543257" y="0"/>
            <a:ext cx="1600742" cy="120015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latin typeface="Ubuntu"/>
                <a:ea typeface="Ubuntu"/>
                <a:cs typeface="Ubuntu"/>
                <a:sym typeface="Ubuntu"/>
              </a:rPr>
              <a:t>Problems?</a:t>
            </a:r>
          </a:p>
        </p:txBody>
      </p:sp>
      <p:sp>
        <p:nvSpPr>
          <p:cNvPr id="86" name="Shape 86"/>
          <p:cNvSpPr txBox="1"/>
          <p:nvPr>
            <p:ph idx="1" type="body"/>
          </p:nvPr>
        </p:nvSpPr>
        <p:spPr>
          <a:xfrm>
            <a:off x="4413600" y="1512150"/>
            <a:ext cx="4273199" cy="2942100"/>
          </a:xfrm>
          <a:prstGeom prst="rect">
            <a:avLst/>
          </a:prstGeom>
        </p:spPr>
        <p:txBody>
          <a:bodyPr anchorCtr="0" anchor="t" bIns="91425" lIns="91425" rIns="91425" tIns="91425">
            <a:noAutofit/>
          </a:bodyPr>
          <a:lstStyle/>
          <a:p>
            <a:pPr indent="-228600" lvl="0" marL="457200" rtl="0">
              <a:spcBef>
                <a:spcPts val="0"/>
              </a:spcBef>
              <a:buFont typeface="Ubuntu"/>
            </a:pPr>
            <a:r>
              <a:rPr lang="en">
                <a:latin typeface="Ubuntu"/>
                <a:ea typeface="Ubuntu"/>
                <a:cs typeface="Ubuntu"/>
                <a:sym typeface="Ubuntu"/>
              </a:rPr>
              <a:t>Testing/burning IC parts</a:t>
            </a:r>
          </a:p>
          <a:p>
            <a:pPr indent="-228600" lvl="0" marL="457200" rtl="0">
              <a:spcBef>
                <a:spcPts val="0"/>
              </a:spcBef>
              <a:buFont typeface="Ubuntu"/>
            </a:pPr>
            <a:r>
              <a:rPr lang="en">
                <a:latin typeface="Ubuntu"/>
                <a:ea typeface="Ubuntu"/>
                <a:cs typeface="Ubuntu"/>
                <a:sym typeface="Ubuntu"/>
              </a:rPr>
              <a:t>Soldering problems</a:t>
            </a:r>
          </a:p>
          <a:p>
            <a:pPr indent="-228600" lvl="1" marL="914400" rtl="0">
              <a:spcBef>
                <a:spcPts val="0"/>
              </a:spcBef>
              <a:buFont typeface="Ubuntu"/>
            </a:pPr>
            <a:r>
              <a:rPr lang="en">
                <a:latin typeface="Ubuntu"/>
                <a:ea typeface="Ubuntu"/>
                <a:cs typeface="Ubuntu"/>
                <a:sym typeface="Ubuntu"/>
              </a:rPr>
              <a:t>bridging/shorting connections</a:t>
            </a:r>
          </a:p>
        </p:txBody>
      </p:sp>
      <p:pic>
        <p:nvPicPr>
          <p:cNvPr id="87" name="Shape 87"/>
          <p:cNvPicPr preferRelativeResize="0"/>
          <p:nvPr/>
        </p:nvPicPr>
        <p:blipFill>
          <a:blip r:embed="rId3">
            <a:alphaModFix/>
          </a:blip>
          <a:stretch>
            <a:fillRect/>
          </a:stretch>
        </p:blipFill>
        <p:spPr>
          <a:xfrm>
            <a:off x="7543257" y="0"/>
            <a:ext cx="1600742" cy="1200150"/>
          </a:xfrm>
          <a:prstGeom prst="rect">
            <a:avLst/>
          </a:prstGeom>
          <a:noFill/>
          <a:ln>
            <a:noFill/>
          </a:ln>
        </p:spPr>
      </p:pic>
      <p:pic>
        <p:nvPicPr>
          <p:cNvPr id="88" name="Shape 88"/>
          <p:cNvPicPr preferRelativeResize="0"/>
          <p:nvPr/>
        </p:nvPicPr>
        <p:blipFill>
          <a:blip r:embed="rId4">
            <a:alphaModFix/>
          </a:blip>
          <a:stretch>
            <a:fillRect/>
          </a:stretch>
        </p:blipFill>
        <p:spPr>
          <a:xfrm>
            <a:off x="352375" y="1680150"/>
            <a:ext cx="3708200" cy="22226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latin typeface="Ubuntu"/>
                <a:ea typeface="Ubuntu"/>
                <a:cs typeface="Ubuntu"/>
                <a:sym typeface="Ubuntu"/>
              </a:rPr>
              <a:t>Conclusion</a:t>
            </a:r>
          </a:p>
        </p:txBody>
      </p:sp>
      <p:sp>
        <p:nvSpPr>
          <p:cNvPr id="94" name="Shape 94"/>
          <p:cNvSpPr txBox="1"/>
          <p:nvPr>
            <p:ph idx="1" type="body"/>
          </p:nvPr>
        </p:nvSpPr>
        <p:spPr>
          <a:xfrm>
            <a:off x="457200" y="1891600"/>
            <a:ext cx="4538099" cy="2250599"/>
          </a:xfrm>
          <a:prstGeom prst="rect">
            <a:avLst/>
          </a:prstGeom>
        </p:spPr>
        <p:txBody>
          <a:bodyPr anchorCtr="0" anchor="t" bIns="91425" lIns="91425" rIns="91425" tIns="91425">
            <a:noAutofit/>
          </a:bodyPr>
          <a:lstStyle/>
          <a:p>
            <a:pPr indent="-228600" lvl="0" marL="457200" rtl="0">
              <a:spcBef>
                <a:spcPts val="0"/>
              </a:spcBef>
              <a:buFont typeface="Ubuntu"/>
            </a:pPr>
            <a:r>
              <a:rPr lang="en">
                <a:latin typeface="Ubuntu"/>
                <a:ea typeface="Ubuntu"/>
                <a:cs typeface="Ubuntu"/>
                <a:sym typeface="Ubuntu"/>
              </a:rPr>
              <a:t>Motivation </a:t>
            </a:r>
          </a:p>
          <a:p>
            <a:pPr indent="-228600" lvl="0" marL="457200" rtl="0">
              <a:spcBef>
                <a:spcPts val="0"/>
              </a:spcBef>
              <a:buFont typeface="Ubuntu"/>
            </a:pPr>
            <a:r>
              <a:rPr lang="en">
                <a:latin typeface="Ubuntu"/>
                <a:ea typeface="Ubuntu"/>
                <a:cs typeface="Ubuntu"/>
                <a:sym typeface="Ubuntu"/>
              </a:rPr>
              <a:t>Learning Objectives</a:t>
            </a:r>
          </a:p>
          <a:p>
            <a:pPr indent="-228600" lvl="0" marL="457200" rtl="0">
              <a:spcBef>
                <a:spcPts val="0"/>
              </a:spcBef>
              <a:buFont typeface="Ubuntu"/>
            </a:pPr>
            <a:r>
              <a:rPr lang="en">
                <a:latin typeface="Ubuntu"/>
                <a:ea typeface="Ubuntu"/>
                <a:cs typeface="Ubuntu"/>
                <a:sym typeface="Ubuntu"/>
              </a:rPr>
              <a:t>Approach &amp; Schedule</a:t>
            </a:r>
          </a:p>
          <a:p>
            <a:pPr indent="-228600" lvl="0" marL="457200">
              <a:spcBef>
                <a:spcPts val="0"/>
              </a:spcBef>
              <a:buFont typeface="Ubuntu"/>
            </a:pPr>
            <a:r>
              <a:rPr lang="en">
                <a:latin typeface="Ubuntu"/>
                <a:ea typeface="Ubuntu"/>
                <a:cs typeface="Ubuntu"/>
                <a:sym typeface="Ubuntu"/>
              </a:rPr>
              <a:t>Problems</a:t>
            </a:r>
          </a:p>
        </p:txBody>
      </p:sp>
      <p:pic>
        <p:nvPicPr>
          <p:cNvPr id="95" name="Shape 95"/>
          <p:cNvPicPr preferRelativeResize="0"/>
          <p:nvPr/>
        </p:nvPicPr>
        <p:blipFill>
          <a:blip r:embed="rId3">
            <a:alphaModFix/>
          </a:blip>
          <a:stretch>
            <a:fillRect/>
          </a:stretch>
        </p:blipFill>
        <p:spPr>
          <a:xfrm>
            <a:off x="7543257" y="0"/>
            <a:ext cx="1600742" cy="1200150"/>
          </a:xfrm>
          <a:prstGeom prst="rect">
            <a:avLst/>
          </a:prstGeom>
          <a:noFill/>
          <a:ln>
            <a:noFill/>
          </a:ln>
        </p:spPr>
      </p:pic>
      <p:pic>
        <p:nvPicPr>
          <p:cNvPr id="96" name="Shape 96"/>
          <p:cNvPicPr preferRelativeResize="0"/>
          <p:nvPr/>
        </p:nvPicPr>
        <p:blipFill>
          <a:blip r:embed="rId4">
            <a:alphaModFix/>
          </a:blip>
          <a:stretch>
            <a:fillRect/>
          </a:stretch>
        </p:blipFill>
        <p:spPr>
          <a:xfrm>
            <a:off x="4916426" y="977925"/>
            <a:ext cx="4080476" cy="407794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dark-gradient">
  <a:themeElements>
    <a:clrScheme name="Custom 346">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