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Economica"/>
      <p:regular r:id="rId17"/>
      <p:bold r:id="rId18"/>
      <p:italic r:id="rId19"/>
      <p:boldItalic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boldItalic.fntdata"/><Relationship Id="rId11" Type="http://schemas.openxmlformats.org/officeDocument/2006/relationships/slide" Target="slides/slide7.xml"/><Relationship Id="rId22" Type="http://schemas.openxmlformats.org/officeDocument/2006/relationships/font" Target="fonts/OpenSans-bold.fntdata"/><Relationship Id="rId10" Type="http://schemas.openxmlformats.org/officeDocument/2006/relationships/slide" Target="slides/slide6.xml"/><Relationship Id="rId21" Type="http://schemas.openxmlformats.org/officeDocument/2006/relationships/font" Target="fonts/OpenSans-regular.fntdata"/><Relationship Id="rId13" Type="http://schemas.openxmlformats.org/officeDocument/2006/relationships/slide" Target="slides/slide9.xml"/><Relationship Id="rId24" Type="http://schemas.openxmlformats.org/officeDocument/2006/relationships/font" Target="fonts/OpenSans-boldItalic.fntdata"/><Relationship Id="rId12" Type="http://schemas.openxmlformats.org/officeDocument/2006/relationships/slide" Target="slides/slide8.xml"/><Relationship Id="rId23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Economica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Economica-italic.fntdata"/><Relationship Id="rId6" Type="http://schemas.openxmlformats.org/officeDocument/2006/relationships/slide" Target="slides/slide2.xml"/><Relationship Id="rId18" Type="http://schemas.openxmlformats.org/officeDocument/2006/relationships/font" Target="fonts/Economica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3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/>
            </a:lvl1pPr>
            <a:lvl2pPr lvl="1" algn="ctr">
              <a:spcBef>
                <a:spcPts val="0"/>
              </a:spcBef>
              <a:buSzPts val="4200"/>
              <a:buNone/>
              <a:defRPr/>
            </a:lvl2pPr>
            <a:lvl3pPr lvl="2" algn="ctr">
              <a:spcBef>
                <a:spcPts val="0"/>
              </a:spcBef>
              <a:buSzPts val="4200"/>
              <a:buNone/>
              <a:defRPr/>
            </a:lvl3pPr>
            <a:lvl4pPr lvl="3" algn="ctr">
              <a:spcBef>
                <a:spcPts val="0"/>
              </a:spcBef>
              <a:buSzPts val="4200"/>
              <a:buNone/>
              <a:defRPr/>
            </a:lvl4pPr>
            <a:lvl5pPr lvl="4" algn="ctr">
              <a:spcBef>
                <a:spcPts val="0"/>
              </a:spcBef>
              <a:buSzPts val="4200"/>
              <a:buNone/>
              <a:defRPr/>
            </a:lvl5pPr>
            <a:lvl6pPr lvl="5" algn="ctr">
              <a:spcBef>
                <a:spcPts val="0"/>
              </a:spcBef>
              <a:buSzPts val="4200"/>
              <a:buNone/>
              <a:defRPr/>
            </a:lvl6pPr>
            <a:lvl7pPr lvl="6" algn="ctr">
              <a:spcBef>
                <a:spcPts val="0"/>
              </a:spcBef>
              <a:buSzPts val="4200"/>
              <a:buNone/>
              <a:defRPr/>
            </a:lvl7pPr>
            <a:lvl8pPr lvl="7" algn="ctr">
              <a:spcBef>
                <a:spcPts val="0"/>
              </a:spcBef>
              <a:buSzPts val="4200"/>
              <a:buNone/>
              <a:defRPr/>
            </a:lvl8pPr>
            <a:lvl9pPr lvl="8" algn="ctr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8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7" name="Shape 17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8" name="Shape 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/>
            </a:lvl1pPr>
            <a:lvl2pPr lvl="1" algn="ctr">
              <a:spcBef>
                <a:spcPts val="0"/>
              </a:spcBef>
              <a:buSzPts val="4200"/>
              <a:buNone/>
              <a:defRPr/>
            </a:lvl2pPr>
            <a:lvl3pPr lvl="2" algn="ctr">
              <a:spcBef>
                <a:spcPts val="0"/>
              </a:spcBef>
              <a:buSzPts val="4200"/>
              <a:buNone/>
              <a:defRPr/>
            </a:lvl3pPr>
            <a:lvl4pPr lvl="3" algn="ctr">
              <a:spcBef>
                <a:spcPts val="0"/>
              </a:spcBef>
              <a:buSzPts val="4200"/>
              <a:buNone/>
              <a:defRPr/>
            </a:lvl4pPr>
            <a:lvl5pPr lvl="4" algn="ctr">
              <a:spcBef>
                <a:spcPts val="0"/>
              </a:spcBef>
              <a:buSzPts val="4200"/>
              <a:buNone/>
              <a:defRPr/>
            </a:lvl5pPr>
            <a:lvl6pPr lvl="5" algn="ctr">
              <a:spcBef>
                <a:spcPts val="0"/>
              </a:spcBef>
              <a:buSzPts val="4200"/>
              <a:buNone/>
              <a:defRPr/>
            </a:lvl6pPr>
            <a:lvl7pPr lvl="6" algn="ctr">
              <a:spcBef>
                <a:spcPts val="0"/>
              </a:spcBef>
              <a:buSzPts val="4200"/>
              <a:buNone/>
              <a:defRPr/>
            </a:lvl7pPr>
            <a:lvl8pPr lvl="7" algn="ctr">
              <a:spcBef>
                <a:spcPts val="0"/>
              </a:spcBef>
              <a:buSzPts val="4200"/>
              <a:buNone/>
              <a:defRPr/>
            </a:lvl8pPr>
            <a:lvl9pPr lvl="8" algn="ctr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2901750" y="1163475"/>
            <a:ext cx="3340500" cy="1129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CDR Presentation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625500" y="2185125"/>
            <a:ext cx="7893000" cy="177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Members: Katherine Shun-Gilmour, Makamae Carpenter, Kenny Fujioka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Advisor: Dr. Anthony Kuh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November 10, 2017</a:t>
            </a:r>
          </a:p>
        </p:txBody>
      </p:sp>
      <p:pic>
        <p:nvPicPr>
          <p:cNvPr descr="green apple-1000x1000.jpg" id="64" name="Shape 64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0" y="4093525"/>
            <a:ext cx="808775" cy="9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Problems Encountered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311700" y="1225225"/>
            <a:ext cx="47283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Power problem from previous version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Pulling too much power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Housing stopped printing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Filament balling up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Atom failed to upload the code</a:t>
            </a:r>
          </a:p>
          <a:p>
            <a:pPr indent="-317500" lvl="1" marL="914400" rtl="0">
              <a:spcBef>
                <a:spcPts val="0"/>
              </a:spcBef>
              <a:buSzPts val="1400"/>
              <a:buChar char="○"/>
            </a:pPr>
            <a:r>
              <a:rPr lang="en"/>
              <a:t>Weren’t able to program our weatherbox board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green apple-1000x1000.jpg" id="152" name="Shape 152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0" y="4093525"/>
            <a:ext cx="808775" cy="9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53171449073__ECE6AB44-B44D-4D22-8C8C-BA172CDEE4B9.JPG"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4400" y="887750"/>
            <a:ext cx="2768605" cy="369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Gantt Chart </a:t>
            </a:r>
          </a:p>
        </p:txBody>
      </p:sp>
      <p:pic>
        <p:nvPicPr>
          <p:cNvPr descr="green apple-1000x1000.jpg" id="160" name="Shape 160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0" y="4093525"/>
            <a:ext cx="808775" cy="9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1.png"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8150" y="1336225"/>
            <a:ext cx="7974151" cy="303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311700" y="2156100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Any Questions?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3461550" y="1312475"/>
            <a:ext cx="2220900" cy="726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Thanks!</a:t>
            </a:r>
          </a:p>
        </p:txBody>
      </p:sp>
      <p:pic>
        <p:nvPicPr>
          <p:cNvPr descr="green apple-1000x1000.jpg" id="169" name="Shape 169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0" y="4093525"/>
            <a:ext cx="808775" cy="9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Block Diagrams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Signal Block Diagram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Power Block Diagram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Progress since PDR presentations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Housing Design v4.0.0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Power Budget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Problems encountered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Next Steps / Gantt Chart</a:t>
            </a:r>
          </a:p>
        </p:txBody>
      </p:sp>
      <p:pic>
        <p:nvPicPr>
          <p:cNvPr descr="green apple-1000x1000.jpg" id="72" name="Shape 72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0" y="4093525"/>
            <a:ext cx="808775" cy="9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Overall Block Diagram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6825" y="1546600"/>
            <a:ext cx="4510350" cy="2712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apple-1000x1000.jpg" id="80" name="Shape 80"/>
          <p:cNvPicPr preferRelativeResize="0"/>
          <p:nvPr/>
        </p:nvPicPr>
        <p:blipFill rotWithShape="1">
          <a:blip r:embed="rId4">
            <a:alphaModFix/>
          </a:blip>
          <a:srcRect b="9006" l="14589" r="17929" t="8668"/>
          <a:stretch/>
        </p:blipFill>
        <p:spPr>
          <a:xfrm>
            <a:off x="0" y="4093525"/>
            <a:ext cx="808775" cy="9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Signal Block Diagram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1251" y="1497175"/>
            <a:ext cx="5361500" cy="2954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apple-1000x1000.jpg" id="88" name="Shape 88"/>
          <p:cNvPicPr preferRelativeResize="0"/>
          <p:nvPr/>
        </p:nvPicPr>
        <p:blipFill rotWithShape="1">
          <a:blip r:embed="rId4">
            <a:alphaModFix/>
          </a:blip>
          <a:srcRect b="9006" l="14589" r="17929" t="8668"/>
          <a:stretch/>
        </p:blipFill>
        <p:spPr>
          <a:xfrm>
            <a:off x="0" y="4093525"/>
            <a:ext cx="808775" cy="9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Power Block Diagram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9876" y="1788775"/>
            <a:ext cx="6404250" cy="2421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apple-1000x1000.jpg" id="96" name="Shape 96"/>
          <p:cNvPicPr preferRelativeResize="0"/>
          <p:nvPr/>
        </p:nvPicPr>
        <p:blipFill rotWithShape="1">
          <a:blip r:embed="rId4">
            <a:alphaModFix/>
          </a:blip>
          <a:srcRect b="9006" l="14589" r="17929" t="8668"/>
          <a:stretch/>
        </p:blipFill>
        <p:spPr>
          <a:xfrm>
            <a:off x="0" y="4093525"/>
            <a:ext cx="808775" cy="9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Power Budget</a:t>
            </a:r>
          </a:p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3.png"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9625"/>
            <a:ext cx="8839202" cy="2736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Power Budget</a:t>
            </a:r>
          </a:p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4.png"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9625"/>
            <a:ext cx="8839203" cy="217043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747000" y="4032000"/>
            <a:ext cx="954000" cy="522000"/>
          </a:xfrm>
          <a:prstGeom prst="rect">
            <a:avLst/>
          </a:prstGeom>
          <a:noFill/>
          <a:ln cap="flat" cmpd="sng" w="38100">
            <a:solidFill>
              <a:srgbClr val="CC412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Problem!</a:t>
            </a:r>
          </a:p>
        </p:txBody>
      </p:sp>
      <p:cxnSp>
        <p:nvCxnSpPr>
          <p:cNvPr id="113" name="Shape 113"/>
          <p:cNvCxnSpPr>
            <a:stCxn id="112" idx="3"/>
          </p:cNvCxnSpPr>
          <p:nvPr/>
        </p:nvCxnSpPr>
        <p:spPr>
          <a:xfrm flipH="1" rot="10800000">
            <a:off x="1701000" y="3519000"/>
            <a:ext cx="1323000" cy="774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Housing Design for Apple v4.0.0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b="19821" l="25030" r="41217" t="20725"/>
          <a:stretch/>
        </p:blipFill>
        <p:spPr>
          <a:xfrm>
            <a:off x="481275" y="1558400"/>
            <a:ext cx="1927402" cy="190965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4">
            <a:alphaModFix/>
          </a:blip>
          <a:srcRect b="24547" l="29346" r="38400" t="24460"/>
          <a:stretch/>
        </p:blipFill>
        <p:spPr>
          <a:xfrm>
            <a:off x="3209952" y="1600499"/>
            <a:ext cx="1841323" cy="1637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/>
          <p:nvPr/>
        </p:nvSpPr>
        <p:spPr>
          <a:xfrm>
            <a:off x="6037400" y="1660100"/>
            <a:ext cx="1972200" cy="15183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23" name="Shape 123"/>
          <p:cNvCxnSpPr/>
          <p:nvPr/>
        </p:nvCxnSpPr>
        <p:spPr>
          <a:xfrm>
            <a:off x="6030200" y="2099975"/>
            <a:ext cx="1986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4" name="Shape 124"/>
          <p:cNvCxnSpPr/>
          <p:nvPr/>
        </p:nvCxnSpPr>
        <p:spPr>
          <a:xfrm>
            <a:off x="6030200" y="2614250"/>
            <a:ext cx="1986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25" name="Shape 125"/>
          <p:cNvSpPr txBox="1"/>
          <p:nvPr/>
        </p:nvSpPr>
        <p:spPr>
          <a:xfrm>
            <a:off x="6427550" y="1660106"/>
            <a:ext cx="11919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Battery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6637550" y="2118763"/>
            <a:ext cx="771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PCB</a:t>
            </a:r>
          </a:p>
        </p:txBody>
      </p:sp>
      <p:sp>
        <p:nvSpPr>
          <p:cNvPr id="127" name="Shape 127"/>
          <p:cNvSpPr/>
          <p:nvPr/>
        </p:nvSpPr>
        <p:spPr>
          <a:xfrm>
            <a:off x="6911750" y="2633025"/>
            <a:ext cx="223500" cy="510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28" name="Shape 128"/>
          <p:cNvCxnSpPr/>
          <p:nvPr/>
        </p:nvCxnSpPr>
        <p:spPr>
          <a:xfrm flipH="1" rot="10800000">
            <a:off x="6637550" y="2986725"/>
            <a:ext cx="248400" cy="468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29" name="Shape 129"/>
          <p:cNvSpPr txBox="1"/>
          <p:nvPr/>
        </p:nvSpPr>
        <p:spPr>
          <a:xfrm>
            <a:off x="6037400" y="3371175"/>
            <a:ext cx="26973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Mounting hole within the box</a:t>
            </a:r>
          </a:p>
        </p:txBody>
      </p:sp>
      <p:sp>
        <p:nvSpPr>
          <p:cNvPr id="130" name="Shape 130"/>
          <p:cNvSpPr/>
          <p:nvPr/>
        </p:nvSpPr>
        <p:spPr>
          <a:xfrm>
            <a:off x="5292500" y="1558400"/>
            <a:ext cx="3462000" cy="101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31" name="Shape 131"/>
          <p:cNvCxnSpPr/>
          <p:nvPr/>
        </p:nvCxnSpPr>
        <p:spPr>
          <a:xfrm flipH="1">
            <a:off x="7421525" y="1120925"/>
            <a:ext cx="396600" cy="437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32" name="Shape 132"/>
          <p:cNvSpPr txBox="1"/>
          <p:nvPr/>
        </p:nvSpPr>
        <p:spPr>
          <a:xfrm>
            <a:off x="7726575" y="806625"/>
            <a:ext cx="119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Solar Panel</a:t>
            </a:r>
          </a:p>
        </p:txBody>
      </p:sp>
      <p:cxnSp>
        <p:nvCxnSpPr>
          <p:cNvPr id="133" name="Shape 133"/>
          <p:cNvCxnSpPr>
            <a:stCxn id="121" idx="3"/>
          </p:cNvCxnSpPr>
          <p:nvPr/>
        </p:nvCxnSpPr>
        <p:spPr>
          <a:xfrm flipH="1" rot="10800000">
            <a:off x="5051275" y="2100049"/>
            <a:ext cx="978900" cy="319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34" name="Shape 134"/>
          <p:cNvCxnSpPr/>
          <p:nvPr/>
        </p:nvCxnSpPr>
        <p:spPr>
          <a:xfrm>
            <a:off x="5044075" y="2497249"/>
            <a:ext cx="986100" cy="113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35" name="Shape 135"/>
          <p:cNvSpPr txBox="1"/>
          <p:nvPr/>
        </p:nvSpPr>
        <p:spPr>
          <a:xfrm>
            <a:off x="367375" y="3468050"/>
            <a:ext cx="21552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Dimensions: ~ 4x4x4 in.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2832800" y="3275475"/>
            <a:ext cx="2595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Dimensions: ~3 ⅛ x 3 ⅛ in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768900" y="696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Progress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83100" y="22920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/>
              <a:t>Power Budget</a:t>
            </a: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Power problem still present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Housing</a:t>
            </a: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Started printing housing in SCEL as well as the Fab Lab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Uploading the code onto v4.0.0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Able to upload code</a:t>
            </a:r>
          </a:p>
          <a:p>
            <a:pPr indent="-317500" lvl="2" marL="1371600" rtl="0">
              <a:spcBef>
                <a:spcPts val="0"/>
              </a:spcBef>
              <a:buSzPts val="1400"/>
              <a:buChar char="■"/>
            </a:pPr>
            <a:r>
              <a:rPr lang="en"/>
              <a:t>Installed atom, python, and programio</a:t>
            </a:r>
          </a:p>
        </p:txBody>
      </p:sp>
      <p:pic>
        <p:nvPicPr>
          <p:cNvPr descr="green apple-1000x1000.jpg" id="143" name="Shape 143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0" y="4093525"/>
            <a:ext cx="808775" cy="9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4">
            <a:alphaModFix/>
          </a:blip>
          <a:srcRect b="49220" l="3243" r="52445" t="8399"/>
          <a:stretch/>
        </p:blipFill>
        <p:spPr>
          <a:xfrm>
            <a:off x="3782600" y="315000"/>
            <a:ext cx="5049701" cy="271687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