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5.xml"/>
  <Override ContentType="application/vnd.openxmlformats-officedocument.presentationml.comments+xml" PartName="/ppt/comments/comment4.xml"/>
  <Override ContentType="application/vnd.openxmlformats-officedocument.presentationml.comments+xml" PartName="/ppt/comments/comment3.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6858000" cy="9144000"/>
  <p:embeddedFontLst>
    <p:embeddedFont>
      <p:font typeface="Source Sans Pr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clrIdx="0" id="0" initials="" lastIdx="3" name="Tryston Keith Fagarang"/>
  <p:cmAuthor clrIdx="1" id="1" initials="" lastIdx="1" name="John Carpenter"/>
  <p:cmAuthor clrIdx="2" id="2" initials="" lastIdx="1" name="Kyaw Hein"/>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SourceSansPr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SourceSansPro-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SourceSansPro-italic.fntdata"/><Relationship Id="rId6" Type="http://schemas.openxmlformats.org/officeDocument/2006/relationships/slide" Target="slides/slide1.xml"/><Relationship Id="rId18" Type="http://schemas.openxmlformats.org/officeDocument/2006/relationships/font" Target="fonts/SourceSansPro-bold.fntdata"/><Relationship Id="rId7" Type="http://schemas.openxmlformats.org/officeDocument/2006/relationships/slide" Target="slides/slide2.xml"/><Relationship Id="rId8" Type="http://schemas.openxmlformats.org/officeDocument/2006/relationships/slide" Target="slides/slide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1">
    <p:pos x="6000" y="0"/>
    <p:text>Start looking into housing ideas. If possible, present a box design that would work for the apple design.</p:text>
  </p:cm>
  <p:cm authorId="0" idx="2">
    <p:pos x="6000" y="100"/>
    <p:text>Start looking into the Apple design and get a general understanding of how it works. You can talk about what you know first, then talk about what your goals are. This gives the audience a better understanding of your goals.</p:text>
  </p:cm>
</p:cmLst>
</file>

<file path=ppt/comments/comment4.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comments/comment5.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3">
    <p:pos x="6000" y="0"/>
    <p:text>Add dates till the end of the semester. May be useful to assign a lead for each task. I will send out the dates for future presentations.</p:text>
  </p:cm>
  <p:cm authorId="1" idx="1">
    <p:pos x="6000" y="100"/>
    <p:text>_Marked as resolved_</p:text>
  </p:cm>
  <p:cm authorId="2" idx="1">
    <p:pos x="6000" y="200"/>
    <p:text>_Re-opened_
Early part of the semester we decided to work on the same task together, after we've deployed one weatherbox by the end of Sept. (fingers crossed) we will then break up our task and assign a leader.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 sz="1400"/>
              <a:t>Such as solar irradiance, temperature, humidity and pressure</a:t>
            </a:r>
          </a:p>
          <a:p>
            <a:pPr indent="-228600" lvl="0" marL="457200">
              <a:spcBef>
                <a:spcPts val="0"/>
              </a:spcBef>
              <a:buChar char="-"/>
            </a:pPr>
            <a:r>
              <a:rPr lang="en" sz="1400">
                <a:solidFill>
                  <a:schemeClr val="dk1"/>
                </a:solidFill>
                <a:latin typeface="Source Sans Pro"/>
                <a:ea typeface="Source Sans Pro"/>
                <a:cs typeface="Source Sans Pro"/>
                <a:sym typeface="Source Sans Pro"/>
              </a:rPr>
              <a:t>to optimize the locations for solar panels mainly throughout UH Campus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0.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992766"/>
            <a:ext cx="8520600" cy="27369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3778833"/>
            <a:ext cx="8520600" cy="10569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474833"/>
            <a:ext cx="8520600" cy="26181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4202966"/>
            <a:ext cx="8520600" cy="17343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p:bg>
      <p:bgPr>
        <a:blipFill>
          <a:blip r:embed="rId2">
            <a:alphaModFix/>
          </a:blip>
          <a:stretch>
            <a:fillRect/>
          </a:stretch>
        </a:blipFill>
      </p:bgPr>
    </p:bg>
    <p:spTree>
      <p:nvGrpSpPr>
        <p:cNvPr id="50" name="Shape 50"/>
        <p:cNvGrpSpPr/>
        <p:nvPr/>
      </p:nvGrpSpPr>
      <p:grpSpPr>
        <a:xfrm>
          <a:off x="0" y="0"/>
          <a:ext cx="0" cy="0"/>
          <a:chOff x="0" y="0"/>
          <a:chExt cx="0" cy="0"/>
        </a:xfrm>
      </p:grpSpPr>
      <p:sp>
        <p:nvSpPr>
          <p:cNvPr id="51" name="Shape 51"/>
          <p:cNvSpPr txBox="1"/>
          <p:nvPr>
            <p:ph type="ctrTitle"/>
          </p:nvPr>
        </p:nvSpPr>
        <p:spPr>
          <a:xfrm>
            <a:off x="1700184" y="1360350"/>
            <a:ext cx="5807400" cy="1546500"/>
          </a:xfrm>
          <a:prstGeom prst="rect">
            <a:avLst/>
          </a:prstGeom>
        </p:spPr>
        <p:txBody>
          <a:bodyPr anchorCtr="0" anchor="t" bIns="91425" lIns="91425" rIns="91425" tIns="91425"/>
          <a:lstStyle>
            <a:lvl1pPr lvl="0" rtl="0">
              <a:spcBef>
                <a:spcPts val="0"/>
              </a:spcBef>
              <a:buClr>
                <a:srgbClr val="0091EA"/>
              </a:buClr>
              <a:buSzPct val="100000"/>
              <a:defRPr b="1" sz="6000">
                <a:solidFill>
                  <a:srgbClr val="0091EA"/>
                </a:solidFill>
              </a:defRPr>
            </a:lvl1pPr>
            <a:lvl2pPr lvl="1" rtl="0">
              <a:spcBef>
                <a:spcPts val="0"/>
              </a:spcBef>
              <a:buClr>
                <a:srgbClr val="0091EA"/>
              </a:buClr>
              <a:buSzPct val="100000"/>
              <a:defRPr b="1" sz="6000">
                <a:solidFill>
                  <a:srgbClr val="0091EA"/>
                </a:solidFill>
              </a:defRPr>
            </a:lvl2pPr>
            <a:lvl3pPr lvl="2" rtl="0">
              <a:spcBef>
                <a:spcPts val="0"/>
              </a:spcBef>
              <a:buClr>
                <a:srgbClr val="0091EA"/>
              </a:buClr>
              <a:buSzPct val="100000"/>
              <a:defRPr b="1" sz="6000">
                <a:solidFill>
                  <a:srgbClr val="0091EA"/>
                </a:solidFill>
              </a:defRPr>
            </a:lvl3pPr>
            <a:lvl4pPr lvl="3" rtl="0">
              <a:spcBef>
                <a:spcPts val="0"/>
              </a:spcBef>
              <a:buClr>
                <a:srgbClr val="0091EA"/>
              </a:buClr>
              <a:buSzPct val="100000"/>
              <a:defRPr b="1" sz="6000">
                <a:solidFill>
                  <a:srgbClr val="0091EA"/>
                </a:solidFill>
              </a:defRPr>
            </a:lvl4pPr>
            <a:lvl5pPr lvl="4" rtl="0">
              <a:spcBef>
                <a:spcPts val="0"/>
              </a:spcBef>
              <a:buClr>
                <a:srgbClr val="0091EA"/>
              </a:buClr>
              <a:buSzPct val="100000"/>
              <a:defRPr b="1" sz="6000">
                <a:solidFill>
                  <a:srgbClr val="0091EA"/>
                </a:solidFill>
              </a:defRPr>
            </a:lvl5pPr>
            <a:lvl6pPr lvl="5" rtl="0">
              <a:spcBef>
                <a:spcPts val="0"/>
              </a:spcBef>
              <a:buClr>
                <a:srgbClr val="0091EA"/>
              </a:buClr>
              <a:buSzPct val="100000"/>
              <a:defRPr b="1" sz="6000">
                <a:solidFill>
                  <a:srgbClr val="0091EA"/>
                </a:solidFill>
              </a:defRPr>
            </a:lvl6pPr>
            <a:lvl7pPr lvl="6" rtl="0">
              <a:spcBef>
                <a:spcPts val="0"/>
              </a:spcBef>
              <a:buClr>
                <a:srgbClr val="0091EA"/>
              </a:buClr>
              <a:buSzPct val="100000"/>
              <a:defRPr b="1" sz="6000">
                <a:solidFill>
                  <a:srgbClr val="0091EA"/>
                </a:solidFill>
              </a:defRPr>
            </a:lvl7pPr>
            <a:lvl8pPr lvl="7" rtl="0">
              <a:spcBef>
                <a:spcPts val="0"/>
              </a:spcBef>
              <a:buClr>
                <a:srgbClr val="0091EA"/>
              </a:buClr>
              <a:buSzPct val="100000"/>
              <a:defRPr b="1" sz="6000">
                <a:solidFill>
                  <a:srgbClr val="0091EA"/>
                </a:solidFill>
              </a:defRPr>
            </a:lvl8pPr>
            <a:lvl9pPr lvl="8" rtl="0">
              <a:spcBef>
                <a:spcPts val="0"/>
              </a:spcBef>
              <a:buClr>
                <a:srgbClr val="0091EA"/>
              </a:buClr>
              <a:buSzPct val="100000"/>
              <a:defRPr b="1" sz="6000">
                <a:solidFill>
                  <a:srgbClr val="0091EA"/>
                </a:solidFill>
              </a:defRPr>
            </a:lvl9pPr>
          </a:lstStyle>
          <a:p/>
        </p:txBody>
      </p:sp>
      <p:sp>
        <p:nvSpPr>
          <p:cNvPr id="52" name="Shape 52"/>
          <p:cNvSpPr/>
          <p:nvPr/>
        </p:nvSpPr>
        <p:spPr>
          <a:xfrm>
            <a:off x="6897625" y="6199950"/>
            <a:ext cx="126900" cy="126900"/>
          </a:xfrm>
          <a:prstGeom prst="ellipse">
            <a:avLst/>
          </a:prstGeom>
          <a:solidFill>
            <a:srgbClr val="0091EA"/>
          </a:solidFill>
          <a:ln>
            <a:noFill/>
          </a:ln>
        </p:spPr>
        <p:txBody>
          <a:bodyPr anchorCtr="0" anchor="ctr" bIns="91425" lIns="91425" rIns="91425" tIns="91425">
            <a:noAutofit/>
          </a:bodyPr>
          <a:lstStyle/>
          <a:p>
            <a:pPr lvl="0">
              <a:spcBef>
                <a:spcPts val="0"/>
              </a:spcBef>
              <a:buNone/>
            </a:pPr>
            <a:r>
              <a:t/>
            </a:r>
            <a:endParaRPr/>
          </a:p>
        </p:txBody>
      </p:sp>
      <p:sp>
        <p:nvSpPr>
          <p:cNvPr id="53" name="Shape 53"/>
          <p:cNvSpPr/>
          <p:nvPr/>
        </p:nvSpPr>
        <p:spPr>
          <a:xfrm>
            <a:off x="7454375" y="5638800"/>
            <a:ext cx="126900" cy="126900"/>
          </a:xfrm>
          <a:prstGeom prst="ellipse">
            <a:avLst/>
          </a:prstGeom>
          <a:solidFill>
            <a:srgbClr val="0091EA"/>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a:off x="8827727" y="4597553"/>
            <a:ext cx="75900" cy="75900"/>
          </a:xfrm>
          <a:prstGeom prst="ellipse">
            <a:avLst/>
          </a:prstGeom>
          <a:solidFill>
            <a:srgbClr val="0091EA"/>
          </a:solidFill>
          <a:ln>
            <a:noFill/>
          </a:ln>
        </p:spPr>
        <p:txBody>
          <a:bodyPr anchorCtr="0" anchor="ctr" bIns="91425" lIns="91425" rIns="91425" tIns="91425">
            <a:noAutofit/>
          </a:bodyPr>
          <a:lstStyle/>
          <a:p>
            <a:pPr lvl="0">
              <a:spcBef>
                <a:spcPts val="0"/>
              </a:spcBef>
              <a:buNone/>
            </a:pPr>
            <a:r>
              <a:t/>
            </a:r>
            <a:endParaRPr/>
          </a:p>
        </p:txBody>
      </p:sp>
      <p:sp>
        <p:nvSpPr>
          <p:cNvPr id="55" name="Shape 55"/>
          <p:cNvSpPr/>
          <p:nvPr/>
        </p:nvSpPr>
        <p:spPr>
          <a:xfrm>
            <a:off x="8677050" y="6577875"/>
            <a:ext cx="126900" cy="126900"/>
          </a:xfrm>
          <a:prstGeom prst="ellipse">
            <a:avLst/>
          </a:prstGeom>
          <a:solidFill>
            <a:srgbClr val="0091EA"/>
          </a:solidFill>
          <a:ln>
            <a:noFill/>
          </a:ln>
        </p:spPr>
        <p:txBody>
          <a:bodyPr anchorCtr="0" anchor="ctr" bIns="91425" lIns="91425" rIns="91425" tIns="91425">
            <a:noAutofit/>
          </a:bodyPr>
          <a:lstStyle/>
          <a:p>
            <a:pPr lvl="0">
              <a:spcBef>
                <a:spcPts val="0"/>
              </a:spcBef>
              <a:buNone/>
            </a:pPr>
            <a:r>
              <a:t/>
            </a:r>
            <a:endParaRPr/>
          </a:p>
        </p:txBody>
      </p:sp>
      <p:sp>
        <p:nvSpPr>
          <p:cNvPr id="56" name="Shape 56"/>
          <p:cNvSpPr/>
          <p:nvPr/>
        </p:nvSpPr>
        <p:spPr>
          <a:xfrm>
            <a:off x="2972225" y="633400"/>
            <a:ext cx="126900" cy="126900"/>
          </a:xfrm>
          <a:prstGeom prst="ellipse">
            <a:avLst/>
          </a:prstGeom>
          <a:solidFill>
            <a:srgbClr val="0091EA"/>
          </a:solidFill>
          <a:ln>
            <a:noFill/>
          </a:ln>
        </p:spPr>
        <p:txBody>
          <a:bodyPr anchorCtr="0" anchor="ctr" bIns="91425" lIns="91425" rIns="91425" tIns="91425">
            <a:noAutofit/>
          </a:bodyPr>
          <a:lstStyle/>
          <a:p>
            <a:pPr lvl="0">
              <a:spcBef>
                <a:spcPts val="0"/>
              </a:spcBef>
              <a:buNone/>
            </a:pPr>
            <a:r>
              <a:t/>
            </a:r>
            <a:endParaRPr/>
          </a:p>
        </p:txBody>
      </p:sp>
      <p:sp>
        <p:nvSpPr>
          <p:cNvPr id="57" name="Shape 57"/>
          <p:cNvSpPr/>
          <p:nvPr/>
        </p:nvSpPr>
        <p:spPr>
          <a:xfrm>
            <a:off x="579634" y="3373478"/>
            <a:ext cx="126900" cy="126900"/>
          </a:xfrm>
          <a:prstGeom prst="ellipse">
            <a:avLst/>
          </a:prstGeom>
          <a:solidFill>
            <a:srgbClr val="0091EA"/>
          </a:solidFill>
          <a:ln>
            <a:noFill/>
          </a:ln>
        </p:spPr>
        <p:txBody>
          <a:bodyPr anchorCtr="0" anchor="ctr" bIns="91425" lIns="91425" rIns="91425" tIns="91425">
            <a:noAutofit/>
          </a:bodyPr>
          <a:lstStyle/>
          <a:p>
            <a:pPr lvl="0">
              <a:spcBef>
                <a:spcPts val="0"/>
              </a:spcBef>
              <a:buNone/>
            </a:pPr>
            <a:r>
              <a:t/>
            </a:r>
            <a:endParaRPr/>
          </a:p>
        </p:txBody>
      </p:sp>
      <p:sp>
        <p:nvSpPr>
          <p:cNvPr id="58" name="Shape 58"/>
          <p:cNvSpPr/>
          <p:nvPr/>
        </p:nvSpPr>
        <p:spPr>
          <a:xfrm>
            <a:off x="311843" y="791518"/>
            <a:ext cx="126900" cy="126900"/>
          </a:xfrm>
          <a:prstGeom prst="ellipse">
            <a:avLst/>
          </a:prstGeom>
          <a:solidFill>
            <a:srgbClr val="0091EA"/>
          </a:solidFill>
          <a:ln>
            <a:noFill/>
          </a:ln>
        </p:spPr>
        <p:txBody>
          <a:bodyPr anchorCtr="0" anchor="ctr" bIns="91425" lIns="91425" rIns="91425" tIns="91425">
            <a:noAutofit/>
          </a:bodyPr>
          <a:lstStyle/>
          <a:p>
            <a:pPr lvl="0">
              <a:spcBef>
                <a:spcPts val="0"/>
              </a:spcBef>
              <a:buNone/>
            </a:pPr>
            <a:r>
              <a:t/>
            </a:r>
            <a:endParaRPr/>
          </a:p>
        </p:txBody>
      </p:sp>
      <p:sp>
        <p:nvSpPr>
          <p:cNvPr id="59" name="Shape 59"/>
          <p:cNvSpPr/>
          <p:nvPr/>
        </p:nvSpPr>
        <p:spPr>
          <a:xfrm>
            <a:off x="626321" y="1339871"/>
            <a:ext cx="253800" cy="253800"/>
          </a:xfrm>
          <a:prstGeom prst="ellipse">
            <a:avLst/>
          </a:prstGeom>
          <a:noFill/>
          <a:ln cap="flat" cmpd="sng" w="19050">
            <a:solidFill>
              <a:srgbClr val="0091EA"/>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0" name="Shape 60"/>
          <p:cNvSpPr/>
          <p:nvPr/>
        </p:nvSpPr>
        <p:spPr>
          <a:xfrm>
            <a:off x="8104500" y="4963100"/>
            <a:ext cx="190200" cy="190500"/>
          </a:xfrm>
          <a:prstGeom prst="ellipse">
            <a:avLst/>
          </a:prstGeom>
          <a:noFill/>
          <a:ln cap="flat" cmpd="sng" w="19050">
            <a:solidFill>
              <a:srgbClr val="0091EA"/>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1" name="Shape 61"/>
          <p:cNvSpPr/>
          <p:nvPr/>
        </p:nvSpPr>
        <p:spPr>
          <a:xfrm>
            <a:off x="8803950" y="5654656"/>
            <a:ext cx="190200" cy="190500"/>
          </a:xfrm>
          <a:prstGeom prst="ellipse">
            <a:avLst/>
          </a:prstGeom>
          <a:noFill/>
          <a:ln cap="flat" cmpd="sng" w="19050">
            <a:solidFill>
              <a:srgbClr val="0091EA"/>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2" name="Shape 62"/>
          <p:cNvSpPr/>
          <p:nvPr/>
        </p:nvSpPr>
        <p:spPr>
          <a:xfrm>
            <a:off x="196310" y="1990890"/>
            <a:ext cx="75899" cy="75900"/>
          </a:xfrm>
          <a:prstGeom prst="ellipse">
            <a:avLst/>
          </a:prstGeom>
          <a:solidFill>
            <a:srgbClr val="0091EA"/>
          </a:solidFill>
          <a:ln>
            <a:noFill/>
          </a:ln>
        </p:spPr>
        <p:txBody>
          <a:bodyPr anchorCtr="0" anchor="ctr" bIns="91425" lIns="91425" rIns="91425" tIns="91425">
            <a:noAutofit/>
          </a:bodyPr>
          <a:lstStyle/>
          <a:p>
            <a:pPr lvl="0">
              <a:spcBef>
                <a:spcPts val="0"/>
              </a:spcBef>
              <a:buNone/>
            </a:pPr>
            <a:r>
              <a:t/>
            </a:r>
            <a:endParaRPr/>
          </a:p>
        </p:txBody>
      </p:sp>
      <p:sp>
        <p:nvSpPr>
          <p:cNvPr id="63" name="Shape 63"/>
          <p:cNvSpPr/>
          <p:nvPr/>
        </p:nvSpPr>
        <p:spPr>
          <a:xfrm>
            <a:off x="1738050" y="271321"/>
            <a:ext cx="253800" cy="253800"/>
          </a:xfrm>
          <a:prstGeom prst="ellipse">
            <a:avLst/>
          </a:prstGeom>
          <a:noFill/>
          <a:ln cap="flat" cmpd="sng" w="19050">
            <a:solidFill>
              <a:srgbClr val="0091EA"/>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4" name="Shape 64"/>
          <p:cNvSpPr/>
          <p:nvPr/>
        </p:nvSpPr>
        <p:spPr>
          <a:xfrm>
            <a:off x="771658" y="2504485"/>
            <a:ext cx="75900" cy="75900"/>
          </a:xfrm>
          <a:prstGeom prst="ellipse">
            <a:avLst/>
          </a:prstGeom>
          <a:solidFill>
            <a:srgbClr val="0091EA"/>
          </a:solidFill>
          <a:ln>
            <a:noFill/>
          </a:ln>
        </p:spPr>
        <p:txBody>
          <a:bodyPr anchorCtr="0" anchor="ctr" bIns="91425" lIns="91425" rIns="91425" tIns="91425">
            <a:noAutofit/>
          </a:bodyPr>
          <a:lstStyle/>
          <a:p>
            <a:pPr lvl="0">
              <a:spcBef>
                <a:spcPts val="0"/>
              </a:spcBef>
              <a:buNone/>
            </a:pPr>
            <a:r>
              <a:t/>
            </a:r>
            <a:endParaRPr/>
          </a:p>
        </p:txBody>
      </p:sp>
      <p:sp>
        <p:nvSpPr>
          <p:cNvPr id="65" name="Shape 65"/>
          <p:cNvSpPr/>
          <p:nvPr/>
        </p:nvSpPr>
        <p:spPr>
          <a:xfrm>
            <a:off x="4271583" y="474825"/>
            <a:ext cx="75900" cy="75900"/>
          </a:xfrm>
          <a:prstGeom prst="ellipse">
            <a:avLst/>
          </a:prstGeom>
          <a:solidFill>
            <a:srgbClr val="0091EA"/>
          </a:solidFill>
          <a:ln>
            <a:noFill/>
          </a:ln>
        </p:spPr>
        <p:txBody>
          <a:bodyPr anchorCtr="0" anchor="ctr" bIns="91425" lIns="91425" rIns="91425" tIns="91425">
            <a:noAutofit/>
          </a:bodyPr>
          <a:lstStyle/>
          <a:p>
            <a:pPr lvl="0">
              <a:spcBef>
                <a:spcPts val="0"/>
              </a:spcBef>
              <a:buNone/>
            </a:pPr>
            <a:r>
              <a:t/>
            </a:r>
            <a:endParaRPr/>
          </a:p>
        </p:txBody>
      </p:sp>
      <p:sp>
        <p:nvSpPr>
          <p:cNvPr id="66" name="Shape 66"/>
          <p:cNvSpPr/>
          <p:nvPr/>
        </p:nvSpPr>
        <p:spPr>
          <a:xfrm>
            <a:off x="7729213" y="6127437"/>
            <a:ext cx="253800" cy="254100"/>
          </a:xfrm>
          <a:prstGeom prst="ellipse">
            <a:avLst/>
          </a:prstGeom>
          <a:noFill/>
          <a:ln cap="flat" cmpd="sng" w="19050">
            <a:solidFill>
              <a:srgbClr val="0091EA"/>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7" name="Shape 67"/>
          <p:cNvSpPr txBox="1"/>
          <p:nvPr>
            <p:ph idx="12" type="sldNum"/>
          </p:nvPr>
        </p:nvSpPr>
        <p:spPr>
          <a:xfrm>
            <a:off x="8556783" y="6333134"/>
            <a:ext cx="548700" cy="525000"/>
          </a:xfrm>
          <a:prstGeom prst="rect">
            <a:avLst/>
          </a:prstGeom>
        </p:spPr>
        <p:txBody>
          <a:bodyPr anchorCtr="0" anchor="ctr" bIns="91425" lIns="91425" rIns="91425" tIns="91425">
            <a:noAutofit/>
          </a:bodyPr>
          <a:lstStyle/>
          <a:p>
            <a:pPr lvl="0">
              <a:spcBef>
                <a:spcPts val="0"/>
              </a:spcBef>
              <a:buNone/>
            </a:pPr>
            <a:fld id="{00000000-1234-1234-1234-123412341234}" type="slidenum">
              <a:rPr lang="en" sz="1300"/>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867800"/>
            <a:ext cx="8520600" cy="11223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593366"/>
            <a:ext cx="8520600" cy="763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536633"/>
            <a:ext cx="8520600" cy="4555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593366"/>
            <a:ext cx="8520600" cy="763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536633"/>
            <a:ext cx="3999900" cy="4555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536633"/>
            <a:ext cx="3999900" cy="4555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593366"/>
            <a:ext cx="8520600" cy="763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740800"/>
            <a:ext cx="2808000" cy="1007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852800"/>
            <a:ext cx="2808000" cy="42393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600200"/>
            <a:ext cx="6367800" cy="54543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66"/>
            <a:ext cx="4572000" cy="68580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644233"/>
            <a:ext cx="4045200" cy="19764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3737433"/>
            <a:ext cx="4045200" cy="16467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965433"/>
            <a:ext cx="3837000" cy="49269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5640766"/>
            <a:ext cx="5998800" cy="8067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593366"/>
            <a:ext cx="8520600" cy="7635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536633"/>
            <a:ext cx="8520600" cy="4555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6217622"/>
            <a:ext cx="548700" cy="5247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comments" Target="../comments/comment1.xml"/><Relationship Id="rId4" Type="http://schemas.openxmlformats.org/officeDocument/2006/relationships/image" Target="../media/image0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comments" Target="../comments/comment5.xml"/><Relationship Id="rId4" Type="http://schemas.openxmlformats.org/officeDocument/2006/relationships/image" Target="../media/image01.png"/><Relationship Id="rId5" Type="http://schemas.openxmlformats.org/officeDocument/2006/relationships/image" Target="../media/image0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01.png"/><Relationship Id="rId4" Type="http://schemas.openxmlformats.org/officeDocument/2006/relationships/image" Target="../media/image0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0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0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0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0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comments" Target="../comments/comment2.xml"/><Relationship Id="rId4" Type="http://schemas.openxmlformats.org/officeDocument/2006/relationships/image" Target="../media/image01.png"/><Relationship Id="rId5" Type="http://schemas.openxmlformats.org/officeDocument/2006/relationships/image" Target="../media/image0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comments" Target="../comments/comment3.xml"/><Relationship Id="rId4" Type="http://schemas.openxmlformats.org/officeDocument/2006/relationships/image" Target="../media/image0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comments" Target="../comments/comment4.xml"/><Relationship Id="rId4" Type="http://schemas.openxmlformats.org/officeDocument/2006/relationships/image" Target="../media/image0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0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ctrTitle"/>
          </p:nvPr>
        </p:nvSpPr>
        <p:spPr>
          <a:xfrm>
            <a:off x="191850" y="1615000"/>
            <a:ext cx="8760300" cy="1127700"/>
          </a:xfrm>
          <a:prstGeom prst="rect">
            <a:avLst/>
          </a:prstGeom>
        </p:spPr>
        <p:txBody>
          <a:bodyPr anchorCtr="0" anchor="t" bIns="91425" lIns="91425" rIns="91425" tIns="91425">
            <a:noAutofit/>
          </a:bodyPr>
          <a:lstStyle/>
          <a:p>
            <a:pPr lvl="0" algn="ctr">
              <a:spcBef>
                <a:spcPts val="0"/>
              </a:spcBef>
              <a:buNone/>
            </a:pPr>
            <a:r>
              <a:rPr lang="en" sz="4800"/>
              <a:t>Proposal Presentation</a:t>
            </a:r>
          </a:p>
        </p:txBody>
      </p:sp>
      <p:sp>
        <p:nvSpPr>
          <p:cNvPr id="73" name="Shape 73"/>
          <p:cNvSpPr txBox="1"/>
          <p:nvPr/>
        </p:nvSpPr>
        <p:spPr>
          <a:xfrm>
            <a:off x="1844550" y="3074600"/>
            <a:ext cx="5841000" cy="2015700"/>
          </a:xfrm>
          <a:prstGeom prst="rect">
            <a:avLst/>
          </a:prstGeom>
          <a:noFill/>
          <a:ln>
            <a:noFill/>
          </a:ln>
        </p:spPr>
        <p:txBody>
          <a:bodyPr anchorCtr="0" anchor="ctr" bIns="91425" lIns="91425" rIns="91425" tIns="91425">
            <a:noAutofit/>
          </a:bodyPr>
          <a:lstStyle/>
          <a:p>
            <a:pPr lvl="0" rtl="0" algn="ctr">
              <a:spcBef>
                <a:spcPts val="600"/>
              </a:spcBef>
              <a:buNone/>
            </a:pPr>
            <a:r>
              <a:rPr lang="en" sz="3600">
                <a:solidFill>
                  <a:srgbClr val="263238"/>
                </a:solidFill>
                <a:latin typeface="Source Sans Pro"/>
                <a:ea typeface="Source Sans Pro"/>
                <a:cs typeface="Source Sans Pro"/>
                <a:sym typeface="Source Sans Pro"/>
              </a:rPr>
              <a:t>Team Apple</a:t>
            </a:r>
          </a:p>
        </p:txBody>
      </p:sp>
      <p:sp>
        <p:nvSpPr>
          <p:cNvPr id="74" name="Shape 74"/>
          <p:cNvSpPr txBox="1"/>
          <p:nvPr/>
        </p:nvSpPr>
        <p:spPr>
          <a:xfrm>
            <a:off x="2717100" y="5422200"/>
            <a:ext cx="4095900" cy="910800"/>
          </a:xfrm>
          <a:prstGeom prst="rect">
            <a:avLst/>
          </a:prstGeom>
          <a:noFill/>
          <a:ln>
            <a:noFill/>
          </a:ln>
        </p:spPr>
        <p:txBody>
          <a:bodyPr anchorCtr="0" anchor="t" bIns="91425" lIns="91425" rIns="91425" tIns="91425">
            <a:noAutofit/>
          </a:bodyPr>
          <a:lstStyle/>
          <a:p>
            <a:pPr lvl="0" rtl="0" algn="ctr">
              <a:spcBef>
                <a:spcPts val="0"/>
              </a:spcBef>
              <a:buNone/>
            </a:pPr>
            <a:r>
              <a:rPr lang="en" sz="2400">
                <a:latin typeface="Source Sans Pro"/>
                <a:ea typeface="Source Sans Pro"/>
                <a:cs typeface="Source Sans Pro"/>
                <a:sym typeface="Source Sans Pro"/>
              </a:rPr>
              <a:t>Mentor: Tryston Fagarang</a:t>
            </a:r>
          </a:p>
          <a:p>
            <a:pPr lvl="0" algn="ctr">
              <a:spcBef>
                <a:spcPts val="0"/>
              </a:spcBef>
              <a:buNone/>
            </a:pPr>
            <a:r>
              <a:rPr lang="en" sz="2400">
                <a:latin typeface="Source Sans Pro"/>
                <a:ea typeface="Source Sans Pro"/>
                <a:cs typeface="Source Sans Pro"/>
                <a:sym typeface="Source Sans Pro"/>
              </a:rPr>
              <a:t>Advisor: Dr. Anthony Kuh</a:t>
            </a:r>
          </a:p>
        </p:txBody>
      </p:sp>
      <p:pic>
        <p:nvPicPr>
          <p:cNvPr id="75" name="Shape 75"/>
          <p:cNvPicPr preferRelativeResize="0"/>
          <p:nvPr/>
        </p:nvPicPr>
        <p:blipFill>
          <a:blip r:embed="rId4">
            <a:alphaModFix/>
          </a:blip>
          <a:stretch>
            <a:fillRect/>
          </a:stretch>
        </p:blipFill>
        <p:spPr>
          <a:xfrm>
            <a:off x="263175" y="5468724"/>
            <a:ext cx="1038875" cy="1038875"/>
          </a:xfrm>
          <a:prstGeom prst="rect">
            <a:avLst/>
          </a:prstGeom>
          <a:noFill/>
          <a:ln>
            <a:noFill/>
          </a:ln>
        </p:spPr>
      </p:pic>
      <p:sp>
        <p:nvSpPr>
          <p:cNvPr id="76" name="Shape 76"/>
          <p:cNvSpPr txBox="1"/>
          <p:nvPr>
            <p:ph idx="12" type="sldNum"/>
          </p:nvPr>
        </p:nvSpPr>
        <p:spPr>
          <a:xfrm>
            <a:off x="4297650" y="6333134"/>
            <a:ext cx="548700" cy="525000"/>
          </a:xfrm>
          <a:prstGeom prst="rect">
            <a:avLst/>
          </a:prstGeom>
        </p:spPr>
        <p:txBody>
          <a:bodyPr anchorCtr="0" anchor="ctr" bIns="91425" lIns="91425" rIns="91425" tIns="91425">
            <a:noAutofit/>
          </a:bodyPr>
          <a:lstStyle/>
          <a:p>
            <a:pPr lvl="0">
              <a:spcBef>
                <a:spcPts val="0"/>
              </a:spcBef>
              <a:buNone/>
            </a:pPr>
            <a:fld id="{00000000-1234-1234-1234-123412341234}" type="slidenum">
              <a:rPr lang="en" sz="2400"/>
              <a:t>‹#›</a:t>
            </a:fld>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txBox="1"/>
          <p:nvPr>
            <p:ph type="ctrTitle"/>
          </p:nvPr>
        </p:nvSpPr>
        <p:spPr>
          <a:xfrm>
            <a:off x="2797650" y="406575"/>
            <a:ext cx="3548700" cy="780000"/>
          </a:xfrm>
          <a:prstGeom prst="rect">
            <a:avLst/>
          </a:prstGeom>
        </p:spPr>
        <p:txBody>
          <a:bodyPr anchorCtr="0" anchor="t" bIns="91425" lIns="91425" rIns="91425" tIns="91425">
            <a:noAutofit/>
          </a:bodyPr>
          <a:lstStyle/>
          <a:p>
            <a:pPr lvl="0">
              <a:spcBef>
                <a:spcPts val="0"/>
              </a:spcBef>
              <a:buNone/>
            </a:pPr>
            <a:r>
              <a:rPr lang="en" sz="4800"/>
              <a:t>Gantt Chart</a:t>
            </a:r>
          </a:p>
        </p:txBody>
      </p:sp>
      <p:pic>
        <p:nvPicPr>
          <p:cNvPr id="147" name="Shape 147"/>
          <p:cNvPicPr preferRelativeResize="0"/>
          <p:nvPr/>
        </p:nvPicPr>
        <p:blipFill>
          <a:blip r:embed="rId4">
            <a:alphaModFix/>
          </a:blip>
          <a:stretch>
            <a:fillRect/>
          </a:stretch>
        </p:blipFill>
        <p:spPr>
          <a:xfrm>
            <a:off x="263175" y="5468724"/>
            <a:ext cx="1038875" cy="1038875"/>
          </a:xfrm>
          <a:prstGeom prst="rect">
            <a:avLst/>
          </a:prstGeom>
          <a:noFill/>
          <a:ln>
            <a:noFill/>
          </a:ln>
        </p:spPr>
      </p:pic>
      <p:sp>
        <p:nvSpPr>
          <p:cNvPr id="148" name="Shape 148"/>
          <p:cNvSpPr txBox="1"/>
          <p:nvPr>
            <p:ph idx="12" type="sldNum"/>
          </p:nvPr>
        </p:nvSpPr>
        <p:spPr>
          <a:xfrm>
            <a:off x="4297650" y="6333134"/>
            <a:ext cx="548700" cy="525000"/>
          </a:xfrm>
          <a:prstGeom prst="rect">
            <a:avLst/>
          </a:prstGeom>
        </p:spPr>
        <p:txBody>
          <a:bodyPr anchorCtr="0" anchor="ctr" bIns="91425" lIns="91425" rIns="91425" tIns="91425">
            <a:noAutofit/>
          </a:bodyPr>
          <a:lstStyle/>
          <a:p>
            <a:pPr lvl="0">
              <a:spcBef>
                <a:spcPts val="0"/>
              </a:spcBef>
              <a:buNone/>
            </a:pPr>
            <a:fld id="{00000000-1234-1234-1234-123412341234}" type="slidenum">
              <a:rPr lang="en" sz="2400"/>
              <a:t>‹#›</a:t>
            </a:fld>
          </a:p>
        </p:txBody>
      </p:sp>
      <p:pic>
        <p:nvPicPr>
          <p:cNvPr id="149" name="Shape 149"/>
          <p:cNvPicPr preferRelativeResize="0"/>
          <p:nvPr/>
        </p:nvPicPr>
        <p:blipFill>
          <a:blip r:embed="rId5">
            <a:alphaModFix/>
          </a:blip>
          <a:stretch>
            <a:fillRect/>
          </a:stretch>
        </p:blipFill>
        <p:spPr>
          <a:xfrm>
            <a:off x="0" y="1513351"/>
            <a:ext cx="9144000" cy="39088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593366"/>
            <a:ext cx="8520600" cy="763500"/>
          </a:xfrm>
          <a:prstGeom prst="rect">
            <a:avLst/>
          </a:prstGeom>
        </p:spPr>
        <p:txBody>
          <a:bodyPr anchorCtr="0" anchor="t" bIns="91425" lIns="91425" rIns="91425" tIns="91425">
            <a:noAutofit/>
          </a:bodyPr>
          <a:lstStyle/>
          <a:p>
            <a:pPr lvl="0">
              <a:spcBef>
                <a:spcPts val="0"/>
              </a:spcBef>
              <a:buNone/>
            </a:pPr>
            <a:r>
              <a:rPr lang="en" sz="4800"/>
              <a:t>Any Questions?</a:t>
            </a:r>
          </a:p>
        </p:txBody>
      </p:sp>
      <p:pic>
        <p:nvPicPr>
          <p:cNvPr id="155" name="Shape 155"/>
          <p:cNvPicPr preferRelativeResize="0"/>
          <p:nvPr/>
        </p:nvPicPr>
        <p:blipFill>
          <a:blip r:embed="rId3">
            <a:alphaModFix/>
          </a:blip>
          <a:stretch>
            <a:fillRect/>
          </a:stretch>
        </p:blipFill>
        <p:spPr>
          <a:xfrm>
            <a:off x="3500425" y="2454412"/>
            <a:ext cx="2143125" cy="2143125"/>
          </a:xfrm>
          <a:prstGeom prst="rect">
            <a:avLst/>
          </a:prstGeom>
          <a:noFill/>
          <a:ln>
            <a:noFill/>
          </a:ln>
        </p:spPr>
      </p:pic>
      <p:pic>
        <p:nvPicPr>
          <p:cNvPr id="156" name="Shape 156"/>
          <p:cNvPicPr preferRelativeResize="0"/>
          <p:nvPr/>
        </p:nvPicPr>
        <p:blipFill rotWithShape="1">
          <a:blip r:embed="rId4">
            <a:alphaModFix/>
          </a:blip>
          <a:srcRect b="54126" l="29936" r="31214" t="0"/>
          <a:stretch/>
        </p:blipFill>
        <p:spPr>
          <a:xfrm>
            <a:off x="4274362" y="3383175"/>
            <a:ext cx="595274" cy="702900"/>
          </a:xfrm>
          <a:prstGeom prst="rect">
            <a:avLst/>
          </a:prstGeom>
          <a:noFill/>
          <a:ln>
            <a:noFill/>
          </a:ln>
        </p:spPr>
      </p:pic>
      <p:sp>
        <p:nvSpPr>
          <p:cNvPr id="157" name="Shape 157"/>
          <p:cNvSpPr txBox="1"/>
          <p:nvPr>
            <p:ph idx="12" type="sldNum"/>
          </p:nvPr>
        </p:nvSpPr>
        <p:spPr>
          <a:xfrm>
            <a:off x="4297657" y="6333297"/>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sz="2400"/>
              <a:t>‹#›</a:t>
            </a:fld>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ctrTitle"/>
          </p:nvPr>
        </p:nvSpPr>
        <p:spPr>
          <a:xfrm>
            <a:off x="1218148" y="1360350"/>
            <a:ext cx="6707700" cy="1546500"/>
          </a:xfrm>
          <a:prstGeom prst="rect">
            <a:avLst/>
          </a:prstGeom>
        </p:spPr>
        <p:txBody>
          <a:bodyPr anchorCtr="0" anchor="t" bIns="91425" lIns="91425" rIns="91425" tIns="91425">
            <a:noAutofit/>
          </a:bodyPr>
          <a:lstStyle/>
          <a:p>
            <a:pPr lvl="0" algn="ctr">
              <a:spcBef>
                <a:spcPts val="0"/>
              </a:spcBef>
              <a:buNone/>
            </a:pPr>
            <a:r>
              <a:rPr lang="en" sz="4800"/>
              <a:t>Kenny-Lee Fujioka</a:t>
            </a:r>
          </a:p>
        </p:txBody>
      </p:sp>
      <p:sp>
        <p:nvSpPr>
          <p:cNvPr id="82" name="Shape 82"/>
          <p:cNvSpPr txBox="1"/>
          <p:nvPr>
            <p:ph idx="12" type="sldNum"/>
          </p:nvPr>
        </p:nvSpPr>
        <p:spPr>
          <a:xfrm>
            <a:off x="4297661" y="6333009"/>
            <a:ext cx="548700" cy="525000"/>
          </a:xfrm>
          <a:prstGeom prst="rect">
            <a:avLst/>
          </a:prstGeom>
        </p:spPr>
        <p:txBody>
          <a:bodyPr anchorCtr="0" anchor="ctr" bIns="91425" lIns="91425" rIns="91425" tIns="91425">
            <a:noAutofit/>
          </a:bodyPr>
          <a:lstStyle/>
          <a:p>
            <a:pPr lvl="0">
              <a:spcBef>
                <a:spcPts val="0"/>
              </a:spcBef>
              <a:buNone/>
            </a:pPr>
            <a:fld id="{00000000-1234-1234-1234-123412341234}" type="slidenum">
              <a:rPr lang="en" sz="2400"/>
              <a:t>‹#›</a:t>
            </a:fld>
          </a:p>
        </p:txBody>
      </p:sp>
      <p:sp>
        <p:nvSpPr>
          <p:cNvPr id="83" name="Shape 83"/>
          <p:cNvSpPr txBox="1"/>
          <p:nvPr/>
        </p:nvSpPr>
        <p:spPr>
          <a:xfrm>
            <a:off x="1466850" y="2346450"/>
            <a:ext cx="6707700" cy="3282600"/>
          </a:xfrm>
          <a:prstGeom prst="rect">
            <a:avLst/>
          </a:prstGeom>
          <a:noFill/>
          <a:ln>
            <a:noFill/>
          </a:ln>
        </p:spPr>
        <p:txBody>
          <a:bodyPr anchorCtr="0" anchor="t" bIns="91425" lIns="91425" rIns="91425" tIns="91425">
            <a:noAutofit/>
          </a:bodyPr>
          <a:lstStyle/>
          <a:p>
            <a:pPr indent="-381000" lvl="0" marL="457200" rtl="0">
              <a:spcBef>
                <a:spcPts val="0"/>
              </a:spcBef>
              <a:buSzPct val="100000"/>
              <a:buChar char="●"/>
            </a:pPr>
            <a:r>
              <a:rPr lang="en" sz="2400"/>
              <a:t>Junior in EE (EP track)</a:t>
            </a:r>
          </a:p>
          <a:p>
            <a:pPr indent="-381000" lvl="0" marL="457200" rtl="0">
              <a:spcBef>
                <a:spcPts val="0"/>
              </a:spcBef>
              <a:buSzPct val="100000"/>
              <a:buChar char="●"/>
            </a:pPr>
            <a:r>
              <a:rPr lang="en" sz="2400"/>
              <a:t>Interested in hardware and software</a:t>
            </a:r>
          </a:p>
          <a:p>
            <a:pPr lvl="0">
              <a:spcBef>
                <a:spcPts val="0"/>
              </a:spcBef>
              <a:buNone/>
            </a:pPr>
            <a:r>
              <a:t/>
            </a:r>
            <a:endParaRPr sz="2400"/>
          </a:p>
        </p:txBody>
      </p:sp>
      <p:pic>
        <p:nvPicPr>
          <p:cNvPr id="84" name="Shape 84"/>
          <p:cNvPicPr preferRelativeResize="0"/>
          <p:nvPr/>
        </p:nvPicPr>
        <p:blipFill>
          <a:blip r:embed="rId3">
            <a:alphaModFix/>
          </a:blip>
          <a:stretch>
            <a:fillRect/>
          </a:stretch>
        </p:blipFill>
        <p:spPr>
          <a:xfrm>
            <a:off x="263175" y="5468724"/>
            <a:ext cx="1038875" cy="10388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ctrTitle"/>
          </p:nvPr>
        </p:nvSpPr>
        <p:spPr>
          <a:xfrm>
            <a:off x="1700184" y="1360350"/>
            <a:ext cx="5807400" cy="1546500"/>
          </a:xfrm>
          <a:prstGeom prst="rect">
            <a:avLst/>
          </a:prstGeom>
        </p:spPr>
        <p:txBody>
          <a:bodyPr anchorCtr="0" anchor="t" bIns="91425" lIns="91425" rIns="91425" tIns="91425">
            <a:noAutofit/>
          </a:bodyPr>
          <a:lstStyle/>
          <a:p>
            <a:pPr lvl="0" algn="ctr">
              <a:spcBef>
                <a:spcPts val="0"/>
              </a:spcBef>
              <a:buNone/>
            </a:pPr>
            <a:r>
              <a:rPr lang="en" sz="4800"/>
              <a:t>Kyaw Hein</a:t>
            </a:r>
          </a:p>
        </p:txBody>
      </p:sp>
      <p:sp>
        <p:nvSpPr>
          <p:cNvPr id="90" name="Shape 90"/>
          <p:cNvSpPr txBox="1"/>
          <p:nvPr>
            <p:ph idx="12" type="sldNum"/>
          </p:nvPr>
        </p:nvSpPr>
        <p:spPr>
          <a:xfrm>
            <a:off x="4329533" y="6333009"/>
            <a:ext cx="548700" cy="525000"/>
          </a:xfrm>
          <a:prstGeom prst="rect">
            <a:avLst/>
          </a:prstGeom>
        </p:spPr>
        <p:txBody>
          <a:bodyPr anchorCtr="0" anchor="ctr" bIns="91425" lIns="91425" rIns="91425" tIns="91425">
            <a:noAutofit/>
          </a:bodyPr>
          <a:lstStyle/>
          <a:p>
            <a:pPr lvl="0">
              <a:spcBef>
                <a:spcPts val="0"/>
              </a:spcBef>
              <a:buNone/>
            </a:pPr>
            <a:fld id="{00000000-1234-1234-1234-123412341234}" type="slidenum">
              <a:rPr lang="en" sz="2400"/>
              <a:t>‹#›</a:t>
            </a:fld>
          </a:p>
        </p:txBody>
      </p:sp>
      <p:sp>
        <p:nvSpPr>
          <p:cNvPr id="91" name="Shape 91"/>
          <p:cNvSpPr txBox="1"/>
          <p:nvPr/>
        </p:nvSpPr>
        <p:spPr>
          <a:xfrm>
            <a:off x="1302050" y="2295725"/>
            <a:ext cx="6755100" cy="3000000"/>
          </a:xfrm>
          <a:prstGeom prst="rect">
            <a:avLst/>
          </a:prstGeom>
          <a:noFill/>
          <a:ln>
            <a:noFill/>
          </a:ln>
        </p:spPr>
        <p:txBody>
          <a:bodyPr anchorCtr="0" anchor="ctr" bIns="91425" lIns="91425" rIns="91425" tIns="91425">
            <a:noAutofit/>
          </a:bodyPr>
          <a:lstStyle/>
          <a:p>
            <a:pPr indent="-381000" lvl="0" marL="457200" rtl="0">
              <a:spcBef>
                <a:spcPts val="0"/>
              </a:spcBef>
              <a:buClr>
                <a:schemeClr val="dk1"/>
              </a:buClr>
              <a:buSzPct val="100000"/>
              <a:buFont typeface="Source Sans Pro"/>
              <a:buChar char="●"/>
            </a:pPr>
            <a:r>
              <a:rPr lang="en" sz="2400">
                <a:solidFill>
                  <a:schemeClr val="dk1"/>
                </a:solidFill>
                <a:latin typeface="Source Sans Pro"/>
                <a:ea typeface="Source Sans Pro"/>
                <a:cs typeface="Source Sans Pro"/>
                <a:sym typeface="Source Sans Pro"/>
              </a:rPr>
              <a:t>Team Lead</a:t>
            </a:r>
          </a:p>
          <a:p>
            <a:pPr indent="-381000" lvl="0" marL="457200" rtl="0">
              <a:spcBef>
                <a:spcPts val="0"/>
              </a:spcBef>
              <a:buClr>
                <a:schemeClr val="dk1"/>
              </a:buClr>
              <a:buSzPct val="100000"/>
              <a:buFont typeface="Source Sans Pro"/>
              <a:buChar char="●"/>
            </a:pPr>
            <a:r>
              <a:rPr lang="en" sz="2400">
                <a:solidFill>
                  <a:schemeClr val="dk1"/>
                </a:solidFill>
                <a:latin typeface="Source Sans Pro"/>
                <a:ea typeface="Source Sans Pro"/>
                <a:cs typeface="Source Sans Pro"/>
                <a:sym typeface="Source Sans Pro"/>
              </a:rPr>
              <a:t>Junior in EE (EP Track)</a:t>
            </a:r>
          </a:p>
          <a:p>
            <a:pPr indent="-381000" lvl="0" marL="457200" rtl="0">
              <a:spcBef>
                <a:spcPts val="0"/>
              </a:spcBef>
              <a:buClr>
                <a:schemeClr val="dk1"/>
              </a:buClr>
              <a:buSzPct val="100000"/>
              <a:buFont typeface="Source Sans Pro"/>
              <a:buChar char="●"/>
            </a:pPr>
            <a:r>
              <a:rPr lang="en" sz="2400">
                <a:solidFill>
                  <a:schemeClr val="dk1"/>
                </a:solidFill>
                <a:latin typeface="Source Sans Pro"/>
                <a:ea typeface="Source Sans Pro"/>
                <a:cs typeface="Source Sans Pro"/>
                <a:sym typeface="Source Sans Pro"/>
              </a:rPr>
              <a:t>Interested in Renewable energy, Hardware and circuit designs</a:t>
            </a:r>
          </a:p>
        </p:txBody>
      </p:sp>
      <p:pic>
        <p:nvPicPr>
          <p:cNvPr id="92" name="Shape 92"/>
          <p:cNvPicPr preferRelativeResize="0"/>
          <p:nvPr/>
        </p:nvPicPr>
        <p:blipFill>
          <a:blip r:embed="rId3">
            <a:alphaModFix/>
          </a:blip>
          <a:stretch>
            <a:fillRect/>
          </a:stretch>
        </p:blipFill>
        <p:spPr>
          <a:xfrm>
            <a:off x="263175" y="5468724"/>
            <a:ext cx="1038875" cy="10388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ctrTitle"/>
          </p:nvPr>
        </p:nvSpPr>
        <p:spPr>
          <a:xfrm>
            <a:off x="1254598" y="1389600"/>
            <a:ext cx="6634800" cy="1546500"/>
          </a:xfrm>
          <a:prstGeom prst="rect">
            <a:avLst/>
          </a:prstGeom>
        </p:spPr>
        <p:txBody>
          <a:bodyPr anchorCtr="0" anchor="t" bIns="91425" lIns="91425" rIns="91425" tIns="91425">
            <a:noAutofit/>
          </a:bodyPr>
          <a:lstStyle/>
          <a:p>
            <a:pPr lvl="0" algn="ctr">
              <a:spcBef>
                <a:spcPts val="0"/>
              </a:spcBef>
              <a:buNone/>
            </a:pPr>
            <a:r>
              <a:rPr lang="en" sz="4800"/>
              <a:t>Makamae Carpenter</a:t>
            </a:r>
          </a:p>
        </p:txBody>
      </p:sp>
      <p:sp>
        <p:nvSpPr>
          <p:cNvPr id="98" name="Shape 98"/>
          <p:cNvSpPr txBox="1"/>
          <p:nvPr>
            <p:ph idx="12" type="sldNum"/>
          </p:nvPr>
        </p:nvSpPr>
        <p:spPr>
          <a:xfrm>
            <a:off x="4297658" y="6333009"/>
            <a:ext cx="548700" cy="525000"/>
          </a:xfrm>
          <a:prstGeom prst="rect">
            <a:avLst/>
          </a:prstGeom>
        </p:spPr>
        <p:txBody>
          <a:bodyPr anchorCtr="0" anchor="ctr" bIns="91425" lIns="91425" rIns="91425" tIns="91425">
            <a:noAutofit/>
          </a:bodyPr>
          <a:lstStyle/>
          <a:p>
            <a:pPr lvl="0">
              <a:spcBef>
                <a:spcPts val="0"/>
              </a:spcBef>
              <a:buNone/>
            </a:pPr>
            <a:fld id="{00000000-1234-1234-1234-123412341234}" type="slidenum">
              <a:rPr lang="en" sz="2400"/>
              <a:t>‹#›</a:t>
            </a:fld>
          </a:p>
        </p:txBody>
      </p:sp>
      <p:sp>
        <p:nvSpPr>
          <p:cNvPr id="99" name="Shape 99"/>
          <p:cNvSpPr txBox="1"/>
          <p:nvPr/>
        </p:nvSpPr>
        <p:spPr>
          <a:xfrm>
            <a:off x="2003550" y="2390050"/>
            <a:ext cx="5139900" cy="2907300"/>
          </a:xfrm>
          <a:prstGeom prst="rect">
            <a:avLst/>
          </a:prstGeom>
          <a:noFill/>
          <a:ln>
            <a:noFill/>
          </a:ln>
        </p:spPr>
        <p:txBody>
          <a:bodyPr anchorCtr="0" anchor="t" bIns="91425" lIns="91425" rIns="91425" tIns="91425">
            <a:noAutofit/>
          </a:bodyPr>
          <a:lstStyle/>
          <a:p>
            <a:pPr indent="-342900" lvl="0" marL="457200" rtl="0">
              <a:spcBef>
                <a:spcPts val="0"/>
              </a:spcBef>
              <a:buSzPct val="100000"/>
              <a:buFont typeface="Source Sans Pro"/>
              <a:buChar char="●"/>
            </a:pPr>
            <a:r>
              <a:rPr lang="en" sz="1800">
                <a:latin typeface="Source Sans Pro"/>
                <a:ea typeface="Source Sans Pro"/>
                <a:cs typeface="Source Sans Pro"/>
                <a:sym typeface="Source Sans Pro"/>
              </a:rPr>
              <a:t>Junior</a:t>
            </a:r>
          </a:p>
          <a:p>
            <a:pPr indent="-342900" lvl="0" marL="457200" rtl="0">
              <a:spcBef>
                <a:spcPts val="0"/>
              </a:spcBef>
              <a:buSzPct val="100000"/>
              <a:buFont typeface="Source Sans Pro"/>
              <a:buChar char="●"/>
            </a:pPr>
            <a:r>
              <a:rPr lang="en" sz="1800">
                <a:latin typeface="Source Sans Pro"/>
                <a:ea typeface="Source Sans Pro"/>
                <a:cs typeface="Source Sans Pro"/>
                <a:sym typeface="Source Sans Pro"/>
              </a:rPr>
              <a:t>Electrical Engineering: Electrophysics</a:t>
            </a:r>
          </a:p>
          <a:p>
            <a:pPr indent="-342900" lvl="0" marL="457200" rtl="0">
              <a:spcBef>
                <a:spcPts val="0"/>
              </a:spcBef>
              <a:buSzPct val="100000"/>
              <a:buFont typeface="Source Sans Pro"/>
              <a:buChar char="●"/>
            </a:pPr>
            <a:r>
              <a:rPr lang="en" sz="1800">
                <a:latin typeface="Source Sans Pro"/>
                <a:ea typeface="Source Sans Pro"/>
                <a:cs typeface="Source Sans Pro"/>
                <a:sym typeface="Source Sans Pro"/>
              </a:rPr>
              <a:t>Looking for a serious relationship with my PCB board</a:t>
            </a:r>
          </a:p>
          <a:p>
            <a:pPr indent="-342900" lvl="0" marL="457200" rtl="0">
              <a:spcBef>
                <a:spcPts val="0"/>
              </a:spcBef>
              <a:buSzPct val="100000"/>
              <a:buFont typeface="Source Sans Pro"/>
              <a:buChar char="●"/>
            </a:pPr>
            <a:r>
              <a:rPr lang="en" sz="1800">
                <a:latin typeface="Source Sans Pro"/>
                <a:ea typeface="Source Sans Pro"/>
                <a:cs typeface="Source Sans Pro"/>
                <a:sym typeface="Source Sans Pro"/>
              </a:rPr>
              <a:t>Interested in Hardware, Programming, and also Processor Design</a:t>
            </a:r>
          </a:p>
          <a:p>
            <a:pPr lvl="0" rtl="0">
              <a:spcBef>
                <a:spcPts val="0"/>
              </a:spcBef>
              <a:buNone/>
            </a:pPr>
            <a:r>
              <a:t/>
            </a:r>
            <a:endParaRPr sz="1800">
              <a:latin typeface="Source Sans Pro"/>
              <a:ea typeface="Source Sans Pro"/>
              <a:cs typeface="Source Sans Pro"/>
              <a:sym typeface="Source Sans Pro"/>
            </a:endParaRPr>
          </a:p>
        </p:txBody>
      </p:sp>
      <p:pic>
        <p:nvPicPr>
          <p:cNvPr id="100" name="Shape 100"/>
          <p:cNvPicPr preferRelativeResize="0"/>
          <p:nvPr/>
        </p:nvPicPr>
        <p:blipFill>
          <a:blip r:embed="rId3">
            <a:alphaModFix/>
          </a:blip>
          <a:stretch>
            <a:fillRect/>
          </a:stretch>
        </p:blipFill>
        <p:spPr>
          <a:xfrm>
            <a:off x="263175" y="5468724"/>
            <a:ext cx="1038875" cy="10388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ctrTitle"/>
          </p:nvPr>
        </p:nvSpPr>
        <p:spPr>
          <a:xfrm>
            <a:off x="804249" y="1360350"/>
            <a:ext cx="8071800" cy="1546500"/>
          </a:xfrm>
          <a:prstGeom prst="rect">
            <a:avLst/>
          </a:prstGeom>
        </p:spPr>
        <p:txBody>
          <a:bodyPr anchorCtr="0" anchor="t" bIns="91425" lIns="91425" rIns="91425" tIns="91425">
            <a:noAutofit/>
          </a:bodyPr>
          <a:lstStyle/>
          <a:p>
            <a:pPr lvl="0" algn="ctr">
              <a:spcBef>
                <a:spcPts val="0"/>
              </a:spcBef>
              <a:buNone/>
            </a:pPr>
            <a:r>
              <a:rPr lang="en" sz="4800"/>
              <a:t>Overview: What is Apple?</a:t>
            </a:r>
          </a:p>
        </p:txBody>
      </p:sp>
      <p:sp>
        <p:nvSpPr>
          <p:cNvPr id="106" name="Shape 106"/>
          <p:cNvSpPr txBox="1"/>
          <p:nvPr>
            <p:ph idx="12" type="sldNum"/>
          </p:nvPr>
        </p:nvSpPr>
        <p:spPr>
          <a:xfrm>
            <a:off x="4565808" y="6333009"/>
            <a:ext cx="548700" cy="525000"/>
          </a:xfrm>
          <a:prstGeom prst="rect">
            <a:avLst/>
          </a:prstGeom>
        </p:spPr>
        <p:txBody>
          <a:bodyPr anchorCtr="0" anchor="ctr" bIns="91425" lIns="91425" rIns="91425" tIns="91425">
            <a:noAutofit/>
          </a:bodyPr>
          <a:lstStyle/>
          <a:p>
            <a:pPr lvl="0">
              <a:spcBef>
                <a:spcPts val="0"/>
              </a:spcBef>
              <a:buNone/>
            </a:pPr>
            <a:fld id="{00000000-1234-1234-1234-123412341234}" type="slidenum">
              <a:rPr lang="en" sz="2400"/>
              <a:t>‹#›</a:t>
            </a:fld>
          </a:p>
        </p:txBody>
      </p:sp>
      <p:sp>
        <p:nvSpPr>
          <p:cNvPr id="107" name="Shape 107"/>
          <p:cNvSpPr txBox="1"/>
          <p:nvPr/>
        </p:nvSpPr>
        <p:spPr>
          <a:xfrm>
            <a:off x="1373650" y="2222650"/>
            <a:ext cx="6933000" cy="3000000"/>
          </a:xfrm>
          <a:prstGeom prst="rect">
            <a:avLst/>
          </a:prstGeom>
          <a:noFill/>
          <a:ln>
            <a:noFill/>
          </a:ln>
        </p:spPr>
        <p:txBody>
          <a:bodyPr anchorCtr="0" anchor="ctr" bIns="91425" lIns="91425" rIns="91425" tIns="91425">
            <a:noAutofit/>
          </a:bodyPr>
          <a:lstStyle/>
          <a:p>
            <a:pPr indent="-381000" lvl="0" marL="457200" rtl="0">
              <a:spcBef>
                <a:spcPts val="0"/>
              </a:spcBef>
              <a:buClr>
                <a:schemeClr val="dk1"/>
              </a:buClr>
              <a:buSzPct val="100000"/>
              <a:buFont typeface="Source Sans Pro"/>
              <a:buChar char="●"/>
            </a:pPr>
            <a:r>
              <a:rPr lang="en" sz="2400">
                <a:solidFill>
                  <a:schemeClr val="dk1"/>
                </a:solidFill>
                <a:latin typeface="Source Sans Pro"/>
                <a:ea typeface="Source Sans Pro"/>
                <a:cs typeface="Source Sans Pro"/>
                <a:sym typeface="Source Sans Pro"/>
              </a:rPr>
              <a:t>The very first generation of the Weatherbox family</a:t>
            </a:r>
          </a:p>
          <a:p>
            <a:pPr indent="-381000" lvl="0" marL="457200" rtl="0">
              <a:spcBef>
                <a:spcPts val="0"/>
              </a:spcBef>
              <a:buClr>
                <a:schemeClr val="dk1"/>
              </a:buClr>
              <a:buSzPct val="100000"/>
              <a:buFont typeface="Source Sans Pro"/>
              <a:buChar char="●"/>
            </a:pPr>
            <a:r>
              <a:rPr lang="en" sz="2400">
                <a:solidFill>
                  <a:schemeClr val="dk1"/>
                </a:solidFill>
                <a:latin typeface="Source Sans Pro"/>
                <a:ea typeface="Source Sans Pro"/>
                <a:cs typeface="Source Sans Pro"/>
                <a:sym typeface="Source Sans Pro"/>
              </a:rPr>
              <a:t>It collects weather data</a:t>
            </a:r>
          </a:p>
          <a:p>
            <a:pPr indent="-381000" lvl="0" marL="457200" rtl="0">
              <a:spcBef>
                <a:spcPts val="0"/>
              </a:spcBef>
              <a:buClr>
                <a:schemeClr val="dk1"/>
              </a:buClr>
              <a:buSzPct val="100000"/>
              <a:buFont typeface="Source Sans Pro"/>
              <a:buChar char="●"/>
            </a:pPr>
            <a:r>
              <a:rPr lang="en" sz="2400">
                <a:solidFill>
                  <a:schemeClr val="dk1"/>
                </a:solidFill>
                <a:latin typeface="Source Sans Pro"/>
                <a:ea typeface="Source Sans Pro"/>
                <a:cs typeface="Source Sans Pro"/>
                <a:sym typeface="Source Sans Pro"/>
              </a:rPr>
              <a:t>The main purpose of the Weatherbox is to predict solar patterns </a:t>
            </a:r>
          </a:p>
          <a:p>
            <a:pPr lvl="0" rtl="0">
              <a:spcBef>
                <a:spcPts val="0"/>
              </a:spcBef>
              <a:buNone/>
            </a:pPr>
            <a:r>
              <a:t/>
            </a:r>
            <a:endParaRPr sz="2400">
              <a:solidFill>
                <a:schemeClr val="dk1"/>
              </a:solidFill>
              <a:latin typeface="Source Sans Pro"/>
              <a:ea typeface="Source Sans Pro"/>
              <a:cs typeface="Source Sans Pro"/>
              <a:sym typeface="Source Sans Pro"/>
            </a:endParaRPr>
          </a:p>
        </p:txBody>
      </p:sp>
      <p:pic>
        <p:nvPicPr>
          <p:cNvPr id="108" name="Shape 108"/>
          <p:cNvPicPr preferRelativeResize="0"/>
          <p:nvPr/>
        </p:nvPicPr>
        <p:blipFill>
          <a:blip r:embed="rId3">
            <a:alphaModFix/>
          </a:blip>
          <a:stretch>
            <a:fillRect/>
          </a:stretch>
        </p:blipFill>
        <p:spPr>
          <a:xfrm>
            <a:off x="263175" y="5468724"/>
            <a:ext cx="1038875" cy="10388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ctrTitle"/>
          </p:nvPr>
        </p:nvSpPr>
        <p:spPr>
          <a:xfrm>
            <a:off x="2339625" y="735450"/>
            <a:ext cx="5395800" cy="878100"/>
          </a:xfrm>
          <a:prstGeom prst="rect">
            <a:avLst/>
          </a:prstGeom>
        </p:spPr>
        <p:txBody>
          <a:bodyPr anchorCtr="0" anchor="t" bIns="91425" lIns="91425" rIns="91425" tIns="91425">
            <a:noAutofit/>
          </a:bodyPr>
          <a:lstStyle/>
          <a:p>
            <a:pPr lvl="0">
              <a:spcBef>
                <a:spcPts val="0"/>
              </a:spcBef>
              <a:buNone/>
            </a:pPr>
            <a:r>
              <a:rPr lang="en" sz="4800"/>
              <a:t>Overview: Apple</a:t>
            </a:r>
          </a:p>
        </p:txBody>
      </p:sp>
      <p:pic>
        <p:nvPicPr>
          <p:cNvPr id="114" name="Shape 114"/>
          <p:cNvPicPr preferRelativeResize="0"/>
          <p:nvPr/>
        </p:nvPicPr>
        <p:blipFill>
          <a:blip r:embed="rId4">
            <a:alphaModFix/>
          </a:blip>
          <a:stretch>
            <a:fillRect/>
          </a:stretch>
        </p:blipFill>
        <p:spPr>
          <a:xfrm>
            <a:off x="263175" y="5468724"/>
            <a:ext cx="1038875" cy="1038875"/>
          </a:xfrm>
          <a:prstGeom prst="rect">
            <a:avLst/>
          </a:prstGeom>
          <a:noFill/>
          <a:ln>
            <a:noFill/>
          </a:ln>
        </p:spPr>
      </p:pic>
      <p:sp>
        <p:nvSpPr>
          <p:cNvPr id="115" name="Shape 115"/>
          <p:cNvSpPr txBox="1"/>
          <p:nvPr/>
        </p:nvSpPr>
        <p:spPr>
          <a:xfrm>
            <a:off x="1319175" y="2760675"/>
            <a:ext cx="6744300" cy="28656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116" name="Shape 116"/>
          <p:cNvSpPr txBox="1"/>
          <p:nvPr>
            <p:ph idx="12" type="sldNum"/>
          </p:nvPr>
        </p:nvSpPr>
        <p:spPr>
          <a:xfrm>
            <a:off x="4297650" y="6333134"/>
            <a:ext cx="548700" cy="525000"/>
          </a:xfrm>
          <a:prstGeom prst="rect">
            <a:avLst/>
          </a:prstGeom>
        </p:spPr>
        <p:txBody>
          <a:bodyPr anchorCtr="0" anchor="ctr" bIns="91425" lIns="91425" rIns="91425" tIns="91425">
            <a:noAutofit/>
          </a:bodyPr>
          <a:lstStyle/>
          <a:p>
            <a:pPr lvl="0">
              <a:spcBef>
                <a:spcPts val="0"/>
              </a:spcBef>
              <a:buNone/>
            </a:pPr>
            <a:fld id="{00000000-1234-1234-1234-123412341234}" type="slidenum">
              <a:rPr lang="en" sz="2400"/>
              <a:t>‹#›</a:t>
            </a:fld>
          </a:p>
        </p:txBody>
      </p:sp>
      <p:pic>
        <p:nvPicPr>
          <p:cNvPr id="117" name="Shape 117"/>
          <p:cNvPicPr preferRelativeResize="0"/>
          <p:nvPr/>
        </p:nvPicPr>
        <p:blipFill>
          <a:blip r:embed="rId5">
            <a:alphaModFix/>
          </a:blip>
          <a:stretch>
            <a:fillRect/>
          </a:stretch>
        </p:blipFill>
        <p:spPr>
          <a:xfrm>
            <a:off x="1225775" y="1613550"/>
            <a:ext cx="7430800" cy="446944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ctrTitle"/>
          </p:nvPr>
        </p:nvSpPr>
        <p:spPr>
          <a:xfrm>
            <a:off x="1700175" y="1021325"/>
            <a:ext cx="5807400" cy="860400"/>
          </a:xfrm>
          <a:prstGeom prst="rect">
            <a:avLst/>
          </a:prstGeom>
        </p:spPr>
        <p:txBody>
          <a:bodyPr anchorCtr="0" anchor="t" bIns="91425" lIns="91425" rIns="91425" tIns="91425">
            <a:noAutofit/>
          </a:bodyPr>
          <a:lstStyle/>
          <a:p>
            <a:pPr lvl="0" algn="ctr">
              <a:spcBef>
                <a:spcPts val="0"/>
              </a:spcBef>
              <a:buNone/>
            </a:pPr>
            <a:r>
              <a:rPr lang="en" sz="4800"/>
              <a:t>Goals</a:t>
            </a:r>
          </a:p>
        </p:txBody>
      </p:sp>
      <p:sp>
        <p:nvSpPr>
          <p:cNvPr id="123" name="Shape 123"/>
          <p:cNvSpPr txBox="1"/>
          <p:nvPr/>
        </p:nvSpPr>
        <p:spPr>
          <a:xfrm>
            <a:off x="1702950" y="2033850"/>
            <a:ext cx="5738100" cy="3156900"/>
          </a:xfrm>
          <a:prstGeom prst="rect">
            <a:avLst/>
          </a:prstGeom>
          <a:noFill/>
          <a:ln>
            <a:noFill/>
          </a:ln>
        </p:spPr>
        <p:txBody>
          <a:bodyPr anchorCtr="0" anchor="ctr" bIns="91425" lIns="91425" rIns="91425" tIns="91425">
            <a:noAutofit/>
          </a:bodyPr>
          <a:lstStyle/>
          <a:p>
            <a:pPr lvl="0" rtl="0">
              <a:spcBef>
                <a:spcPts val="0"/>
              </a:spcBef>
              <a:buNone/>
            </a:pPr>
            <a:r>
              <a:t/>
            </a:r>
            <a:endParaRPr sz="2400">
              <a:solidFill>
                <a:schemeClr val="dk1"/>
              </a:solidFill>
              <a:latin typeface="Source Sans Pro"/>
              <a:ea typeface="Source Sans Pro"/>
              <a:cs typeface="Source Sans Pro"/>
              <a:sym typeface="Source Sans Pro"/>
            </a:endParaRPr>
          </a:p>
          <a:p>
            <a:pPr indent="-381000" lvl="0" marL="457200" rtl="0">
              <a:spcBef>
                <a:spcPts val="0"/>
              </a:spcBef>
              <a:buClr>
                <a:schemeClr val="dk1"/>
              </a:buClr>
              <a:buSzPct val="100000"/>
              <a:buFont typeface="Source Sans Pro"/>
              <a:buChar char="●"/>
            </a:pPr>
            <a:r>
              <a:rPr lang="en" sz="2400">
                <a:solidFill>
                  <a:schemeClr val="dk1"/>
                </a:solidFill>
                <a:latin typeface="Source Sans Pro"/>
                <a:ea typeface="Source Sans Pro"/>
                <a:cs typeface="Source Sans Pro"/>
                <a:sym typeface="Source Sans Pro"/>
              </a:rPr>
              <a:t>Optimize the latest version of Apple hardware</a:t>
            </a:r>
          </a:p>
          <a:p>
            <a:pPr indent="-381000" lvl="1" marL="914400" rtl="0">
              <a:spcBef>
                <a:spcPts val="0"/>
              </a:spcBef>
              <a:buClr>
                <a:schemeClr val="dk1"/>
              </a:buClr>
              <a:buSzPct val="100000"/>
              <a:buFont typeface="Source Sans Pro"/>
              <a:buChar char="○"/>
            </a:pPr>
            <a:r>
              <a:rPr lang="en" sz="2400">
                <a:solidFill>
                  <a:schemeClr val="dk1"/>
                </a:solidFill>
                <a:latin typeface="Source Sans Pro"/>
                <a:ea typeface="Source Sans Pro"/>
                <a:cs typeface="Source Sans Pro"/>
                <a:sym typeface="Source Sans Pro"/>
              </a:rPr>
              <a:t>Debug/Understand the Apple board</a:t>
            </a:r>
          </a:p>
          <a:p>
            <a:pPr indent="-381000" lvl="1" marL="914400" rtl="0">
              <a:spcBef>
                <a:spcPts val="0"/>
              </a:spcBef>
              <a:buClr>
                <a:schemeClr val="dk1"/>
              </a:buClr>
              <a:buSzPct val="100000"/>
              <a:buFont typeface="Source Sans Pro"/>
              <a:buChar char="○"/>
            </a:pPr>
            <a:r>
              <a:rPr lang="en" sz="2400">
                <a:solidFill>
                  <a:schemeClr val="dk1"/>
                </a:solidFill>
                <a:latin typeface="Source Sans Pro"/>
                <a:ea typeface="Source Sans Pro"/>
                <a:cs typeface="Source Sans Pro"/>
                <a:sym typeface="Source Sans Pro"/>
              </a:rPr>
              <a:t>Use previous housing design</a:t>
            </a:r>
          </a:p>
          <a:p>
            <a:pPr indent="-381000" lvl="1" marL="914400" rtl="0">
              <a:spcBef>
                <a:spcPts val="0"/>
              </a:spcBef>
              <a:buClr>
                <a:schemeClr val="dk1"/>
              </a:buClr>
              <a:buSzPct val="100000"/>
              <a:buFont typeface="Source Sans Pro"/>
              <a:buChar char="○"/>
            </a:pPr>
            <a:r>
              <a:rPr lang="en" sz="2400">
                <a:solidFill>
                  <a:schemeClr val="dk1"/>
                </a:solidFill>
                <a:latin typeface="Source Sans Pro"/>
                <a:ea typeface="Source Sans Pro"/>
                <a:cs typeface="Source Sans Pro"/>
                <a:sym typeface="Source Sans Pro"/>
              </a:rPr>
              <a:t>Complete a working Weatherbox</a:t>
            </a:r>
          </a:p>
          <a:p>
            <a:pPr indent="-381000" lvl="1" marL="914400" rtl="0">
              <a:spcBef>
                <a:spcPts val="0"/>
              </a:spcBef>
              <a:buClr>
                <a:schemeClr val="dk1"/>
              </a:buClr>
              <a:buSzPct val="100000"/>
              <a:buFont typeface="Source Sans Pro"/>
              <a:buChar char="○"/>
            </a:pPr>
            <a:r>
              <a:rPr lang="en" sz="2400">
                <a:solidFill>
                  <a:schemeClr val="dk1"/>
                </a:solidFill>
                <a:latin typeface="Source Sans Pro"/>
                <a:ea typeface="Source Sans Pro"/>
                <a:cs typeface="Source Sans Pro"/>
                <a:sym typeface="Source Sans Pro"/>
              </a:rPr>
              <a:t>Improve/Redesign a new version of Apple</a:t>
            </a:r>
          </a:p>
        </p:txBody>
      </p:sp>
      <p:pic>
        <p:nvPicPr>
          <p:cNvPr id="124" name="Shape 124"/>
          <p:cNvPicPr preferRelativeResize="0"/>
          <p:nvPr/>
        </p:nvPicPr>
        <p:blipFill>
          <a:blip r:embed="rId4">
            <a:alphaModFix/>
          </a:blip>
          <a:stretch>
            <a:fillRect/>
          </a:stretch>
        </p:blipFill>
        <p:spPr>
          <a:xfrm>
            <a:off x="263175" y="5468724"/>
            <a:ext cx="1038875" cy="1038875"/>
          </a:xfrm>
          <a:prstGeom prst="rect">
            <a:avLst/>
          </a:prstGeom>
          <a:noFill/>
          <a:ln>
            <a:noFill/>
          </a:ln>
        </p:spPr>
      </p:pic>
      <p:sp>
        <p:nvSpPr>
          <p:cNvPr id="125" name="Shape 125"/>
          <p:cNvSpPr txBox="1"/>
          <p:nvPr>
            <p:ph idx="12" type="sldNum"/>
          </p:nvPr>
        </p:nvSpPr>
        <p:spPr>
          <a:xfrm>
            <a:off x="4297658" y="6333009"/>
            <a:ext cx="548700" cy="525000"/>
          </a:xfrm>
          <a:prstGeom prst="rect">
            <a:avLst/>
          </a:prstGeom>
        </p:spPr>
        <p:txBody>
          <a:bodyPr anchorCtr="0" anchor="ctr" bIns="91425" lIns="91425" rIns="91425" tIns="91425">
            <a:noAutofit/>
          </a:bodyPr>
          <a:lstStyle/>
          <a:p>
            <a:pPr lvl="0">
              <a:spcBef>
                <a:spcPts val="0"/>
              </a:spcBef>
              <a:buNone/>
            </a:pPr>
            <a:fld id="{00000000-1234-1234-1234-123412341234}" type="slidenum">
              <a:rPr lang="en" sz="2400"/>
              <a:t>‹#›</a:t>
            </a:fld>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ctrTitle"/>
          </p:nvPr>
        </p:nvSpPr>
        <p:spPr>
          <a:xfrm>
            <a:off x="1274625" y="574400"/>
            <a:ext cx="6656100" cy="976200"/>
          </a:xfrm>
          <a:prstGeom prst="rect">
            <a:avLst/>
          </a:prstGeom>
        </p:spPr>
        <p:txBody>
          <a:bodyPr anchorCtr="0" anchor="t" bIns="91425" lIns="91425" rIns="91425" tIns="91425">
            <a:noAutofit/>
          </a:bodyPr>
          <a:lstStyle/>
          <a:p>
            <a:pPr lvl="0" algn="ctr">
              <a:spcBef>
                <a:spcPts val="0"/>
              </a:spcBef>
              <a:buNone/>
            </a:pPr>
            <a:r>
              <a:rPr lang="en" sz="4800"/>
              <a:t>Approach &amp; Problems </a:t>
            </a:r>
          </a:p>
        </p:txBody>
      </p:sp>
      <p:pic>
        <p:nvPicPr>
          <p:cNvPr id="131" name="Shape 131"/>
          <p:cNvPicPr preferRelativeResize="0"/>
          <p:nvPr/>
        </p:nvPicPr>
        <p:blipFill>
          <a:blip r:embed="rId4">
            <a:alphaModFix/>
          </a:blip>
          <a:stretch>
            <a:fillRect/>
          </a:stretch>
        </p:blipFill>
        <p:spPr>
          <a:xfrm>
            <a:off x="263175" y="5468724"/>
            <a:ext cx="1038875" cy="1038875"/>
          </a:xfrm>
          <a:prstGeom prst="rect">
            <a:avLst/>
          </a:prstGeom>
          <a:noFill/>
          <a:ln>
            <a:noFill/>
          </a:ln>
        </p:spPr>
      </p:pic>
      <p:sp>
        <p:nvSpPr>
          <p:cNvPr id="132" name="Shape 132"/>
          <p:cNvSpPr txBox="1"/>
          <p:nvPr/>
        </p:nvSpPr>
        <p:spPr>
          <a:xfrm>
            <a:off x="1274625" y="1889625"/>
            <a:ext cx="6230700" cy="3720000"/>
          </a:xfrm>
          <a:prstGeom prst="rect">
            <a:avLst/>
          </a:prstGeom>
          <a:noFill/>
          <a:ln>
            <a:noFill/>
          </a:ln>
        </p:spPr>
        <p:txBody>
          <a:bodyPr anchorCtr="0" anchor="t" bIns="91425" lIns="91425" rIns="91425" tIns="91425">
            <a:noAutofit/>
          </a:bodyPr>
          <a:lstStyle/>
          <a:p>
            <a:pPr lvl="0">
              <a:spcBef>
                <a:spcPts val="0"/>
              </a:spcBef>
              <a:buNone/>
            </a:pPr>
            <a:r>
              <a:rPr lang="en" sz="2400">
                <a:latin typeface="Source Sans Pro"/>
                <a:ea typeface="Source Sans Pro"/>
                <a:cs typeface="Source Sans Pro"/>
                <a:sym typeface="Source Sans Pro"/>
              </a:rPr>
              <a:t>Approach:</a:t>
            </a:r>
          </a:p>
          <a:p>
            <a:pPr lvl="0">
              <a:spcBef>
                <a:spcPts val="0"/>
              </a:spcBef>
              <a:buNone/>
            </a:pPr>
            <a:r>
              <a:t/>
            </a:r>
            <a:endParaRPr sz="2400">
              <a:latin typeface="Source Sans Pro"/>
              <a:ea typeface="Source Sans Pro"/>
              <a:cs typeface="Source Sans Pro"/>
              <a:sym typeface="Source Sans Pro"/>
            </a:endParaRPr>
          </a:p>
          <a:p>
            <a:pPr indent="-381000" lvl="0" marL="457200" rtl="0">
              <a:spcBef>
                <a:spcPts val="0"/>
              </a:spcBef>
              <a:buSzPct val="100000"/>
              <a:buFont typeface="Source Sans Pro"/>
              <a:buChar char="●"/>
            </a:pPr>
            <a:r>
              <a:rPr lang="en" sz="2400">
                <a:solidFill>
                  <a:schemeClr val="dk1"/>
                </a:solidFill>
                <a:latin typeface="Source Sans Pro"/>
                <a:ea typeface="Source Sans Pro"/>
                <a:cs typeface="Source Sans Pro"/>
                <a:sym typeface="Source Sans Pro"/>
              </a:rPr>
              <a:t>Get current version of Apple board</a:t>
            </a:r>
          </a:p>
          <a:p>
            <a:pPr indent="-381000" lvl="0" marL="457200" rtl="0">
              <a:spcBef>
                <a:spcPts val="0"/>
              </a:spcBef>
              <a:buClr>
                <a:schemeClr val="dk1"/>
              </a:buClr>
              <a:buSzPct val="100000"/>
              <a:buFont typeface="Source Sans Pro"/>
              <a:buChar char="●"/>
            </a:pPr>
            <a:r>
              <a:rPr lang="en" sz="2400">
                <a:solidFill>
                  <a:schemeClr val="dk1"/>
                </a:solidFill>
                <a:latin typeface="Source Sans Pro"/>
                <a:ea typeface="Source Sans Pro"/>
                <a:cs typeface="Source Sans Pro"/>
                <a:sym typeface="Source Sans Pro"/>
              </a:rPr>
              <a:t>Troubleshoot</a:t>
            </a:r>
          </a:p>
          <a:p>
            <a:pPr indent="-381000" lvl="0" marL="457200" rtl="0">
              <a:spcBef>
                <a:spcPts val="0"/>
              </a:spcBef>
              <a:buClr>
                <a:schemeClr val="dk1"/>
              </a:buClr>
              <a:buSzPct val="100000"/>
              <a:buFont typeface="Source Sans Pro"/>
              <a:buChar char="●"/>
            </a:pPr>
            <a:r>
              <a:rPr lang="en" sz="2400">
                <a:solidFill>
                  <a:schemeClr val="dk1"/>
                </a:solidFill>
                <a:latin typeface="Source Sans Pro"/>
                <a:ea typeface="Source Sans Pro"/>
                <a:cs typeface="Source Sans Pro"/>
                <a:sym typeface="Source Sans Pro"/>
              </a:rPr>
              <a:t>Finish and deploy Weatherbox</a:t>
            </a:r>
          </a:p>
          <a:p>
            <a:pPr lvl="0" rtl="0">
              <a:spcBef>
                <a:spcPts val="0"/>
              </a:spcBef>
              <a:buNone/>
            </a:pPr>
            <a:r>
              <a:t/>
            </a:r>
            <a:endParaRPr sz="2400">
              <a:solidFill>
                <a:schemeClr val="dk1"/>
              </a:solidFill>
              <a:latin typeface="Source Sans Pro"/>
              <a:ea typeface="Source Sans Pro"/>
              <a:cs typeface="Source Sans Pro"/>
              <a:sym typeface="Source Sans Pro"/>
            </a:endParaRPr>
          </a:p>
          <a:p>
            <a:pPr lvl="0">
              <a:spcBef>
                <a:spcPts val="0"/>
              </a:spcBef>
              <a:buNone/>
            </a:pPr>
            <a:r>
              <a:rPr lang="en" sz="2400">
                <a:latin typeface="Source Sans Pro"/>
                <a:ea typeface="Source Sans Pro"/>
                <a:cs typeface="Source Sans Pro"/>
                <a:sym typeface="Source Sans Pro"/>
              </a:rPr>
              <a:t>Problems:</a:t>
            </a:r>
          </a:p>
          <a:p>
            <a:pPr lvl="0">
              <a:spcBef>
                <a:spcPts val="0"/>
              </a:spcBef>
              <a:buNone/>
            </a:pPr>
            <a:r>
              <a:rPr lang="en" sz="2400">
                <a:latin typeface="Source Sans Pro"/>
                <a:ea typeface="Source Sans Pro"/>
                <a:cs typeface="Source Sans Pro"/>
                <a:sym typeface="Source Sans Pro"/>
              </a:rPr>
              <a:t>	</a:t>
            </a:r>
          </a:p>
          <a:p>
            <a:pPr indent="-381000" lvl="0" marL="457200" rtl="0">
              <a:spcBef>
                <a:spcPts val="0"/>
              </a:spcBef>
              <a:buSzPct val="100000"/>
              <a:buFont typeface="Source Sans Pro"/>
              <a:buChar char="●"/>
            </a:pPr>
            <a:r>
              <a:rPr lang="en" sz="2400">
                <a:latin typeface="Source Sans Pro"/>
                <a:ea typeface="Source Sans Pro"/>
                <a:cs typeface="Source Sans Pro"/>
                <a:sym typeface="Source Sans Pro"/>
              </a:rPr>
              <a:t>Short amount of time</a:t>
            </a:r>
          </a:p>
          <a:p>
            <a:pPr indent="-381000" lvl="0" marL="457200" rtl="0">
              <a:spcBef>
                <a:spcPts val="0"/>
              </a:spcBef>
              <a:buSzPct val="100000"/>
              <a:buFont typeface="Source Sans Pro"/>
              <a:buChar char="●"/>
            </a:pPr>
            <a:r>
              <a:rPr lang="en" sz="2400">
                <a:latin typeface="Source Sans Pro"/>
                <a:ea typeface="Source Sans Pro"/>
                <a:cs typeface="Source Sans Pro"/>
                <a:sym typeface="Source Sans Pro"/>
              </a:rPr>
              <a:t>Completely new board (new parts, design)</a:t>
            </a:r>
          </a:p>
          <a:p>
            <a:pPr lvl="0">
              <a:spcBef>
                <a:spcPts val="0"/>
              </a:spcBef>
              <a:buNone/>
            </a:pPr>
            <a:r>
              <a:t/>
            </a:r>
            <a:endParaRPr sz="2400">
              <a:latin typeface="Source Sans Pro"/>
              <a:ea typeface="Source Sans Pro"/>
              <a:cs typeface="Source Sans Pro"/>
              <a:sym typeface="Source Sans Pro"/>
            </a:endParaRPr>
          </a:p>
        </p:txBody>
      </p:sp>
      <p:sp>
        <p:nvSpPr>
          <p:cNvPr id="133" name="Shape 133"/>
          <p:cNvSpPr txBox="1"/>
          <p:nvPr>
            <p:ph idx="12" type="sldNum"/>
          </p:nvPr>
        </p:nvSpPr>
        <p:spPr>
          <a:xfrm>
            <a:off x="4297650" y="6333134"/>
            <a:ext cx="548700" cy="525000"/>
          </a:xfrm>
          <a:prstGeom prst="rect">
            <a:avLst/>
          </a:prstGeom>
        </p:spPr>
        <p:txBody>
          <a:bodyPr anchorCtr="0" anchor="ctr" bIns="91425" lIns="91425" rIns="91425" tIns="91425">
            <a:noAutofit/>
          </a:bodyPr>
          <a:lstStyle/>
          <a:p>
            <a:pPr lvl="0">
              <a:spcBef>
                <a:spcPts val="0"/>
              </a:spcBef>
              <a:buNone/>
            </a:pPr>
            <a:fld id="{00000000-1234-1234-1234-123412341234}" type="slidenum">
              <a:rPr lang="en" sz="2400"/>
              <a:t>‹#›</a:t>
            </a:fld>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ctrTitle"/>
          </p:nvPr>
        </p:nvSpPr>
        <p:spPr>
          <a:xfrm>
            <a:off x="1302049" y="958500"/>
            <a:ext cx="6173700" cy="1546500"/>
          </a:xfrm>
          <a:prstGeom prst="rect">
            <a:avLst/>
          </a:prstGeom>
        </p:spPr>
        <p:txBody>
          <a:bodyPr anchorCtr="0" anchor="t" bIns="91425" lIns="91425" rIns="91425" tIns="91425">
            <a:noAutofit/>
          </a:bodyPr>
          <a:lstStyle/>
          <a:p>
            <a:pPr lvl="0" algn="ctr">
              <a:spcBef>
                <a:spcPts val="0"/>
              </a:spcBef>
              <a:buNone/>
            </a:pPr>
            <a:r>
              <a:rPr lang="en" sz="4800"/>
              <a:t>Learning Expectations</a:t>
            </a:r>
          </a:p>
        </p:txBody>
      </p:sp>
      <p:pic>
        <p:nvPicPr>
          <p:cNvPr id="139" name="Shape 139"/>
          <p:cNvPicPr preferRelativeResize="0"/>
          <p:nvPr/>
        </p:nvPicPr>
        <p:blipFill>
          <a:blip r:embed="rId3">
            <a:alphaModFix/>
          </a:blip>
          <a:stretch>
            <a:fillRect/>
          </a:stretch>
        </p:blipFill>
        <p:spPr>
          <a:xfrm>
            <a:off x="263175" y="5468724"/>
            <a:ext cx="1038875" cy="1038875"/>
          </a:xfrm>
          <a:prstGeom prst="rect">
            <a:avLst/>
          </a:prstGeom>
          <a:noFill/>
          <a:ln>
            <a:noFill/>
          </a:ln>
        </p:spPr>
      </p:pic>
      <p:sp>
        <p:nvSpPr>
          <p:cNvPr id="140" name="Shape 140"/>
          <p:cNvSpPr txBox="1"/>
          <p:nvPr/>
        </p:nvSpPr>
        <p:spPr>
          <a:xfrm>
            <a:off x="1302050" y="2952025"/>
            <a:ext cx="7308900" cy="2516700"/>
          </a:xfrm>
          <a:prstGeom prst="rect">
            <a:avLst/>
          </a:prstGeom>
          <a:noFill/>
          <a:ln>
            <a:noFill/>
          </a:ln>
        </p:spPr>
        <p:txBody>
          <a:bodyPr anchorCtr="0" anchor="t" bIns="91425" lIns="91425" rIns="91425" tIns="91425">
            <a:noAutofit/>
          </a:bodyPr>
          <a:lstStyle/>
          <a:p>
            <a:pPr indent="-381000" lvl="0" marL="457200" rtl="0">
              <a:spcBef>
                <a:spcPts val="0"/>
              </a:spcBef>
              <a:buSzPct val="100000"/>
              <a:buFont typeface="Source Sans Pro"/>
              <a:buChar char="●"/>
            </a:pPr>
            <a:r>
              <a:rPr lang="en" sz="2400">
                <a:latin typeface="Source Sans Pro"/>
                <a:ea typeface="Source Sans Pro"/>
                <a:cs typeface="Source Sans Pro"/>
                <a:sym typeface="Source Sans Pro"/>
              </a:rPr>
              <a:t>Eagle</a:t>
            </a:r>
          </a:p>
          <a:p>
            <a:pPr indent="-381000" lvl="0" marL="457200" rtl="0">
              <a:spcBef>
                <a:spcPts val="0"/>
              </a:spcBef>
              <a:buSzPct val="100000"/>
              <a:buFont typeface="Source Sans Pro"/>
              <a:buChar char="●"/>
            </a:pPr>
            <a:r>
              <a:rPr lang="en" sz="2400">
                <a:latin typeface="Source Sans Pro"/>
                <a:ea typeface="Source Sans Pro"/>
                <a:cs typeface="Source Sans Pro"/>
                <a:sym typeface="Source Sans Pro"/>
              </a:rPr>
              <a:t>SolidWorks/Sketchup</a:t>
            </a:r>
          </a:p>
          <a:p>
            <a:pPr indent="-381000" lvl="0" marL="457200" rtl="0">
              <a:spcBef>
                <a:spcPts val="0"/>
              </a:spcBef>
              <a:buSzPct val="100000"/>
              <a:buFont typeface="Source Sans Pro"/>
              <a:buChar char="●"/>
            </a:pPr>
            <a:r>
              <a:rPr lang="en" sz="2400">
                <a:latin typeface="Source Sans Pro"/>
                <a:ea typeface="Source Sans Pro"/>
                <a:cs typeface="Source Sans Pro"/>
                <a:sym typeface="Source Sans Pro"/>
              </a:rPr>
              <a:t>Implementation</a:t>
            </a:r>
          </a:p>
          <a:p>
            <a:pPr indent="-381000" lvl="0" marL="457200" rtl="0">
              <a:spcBef>
                <a:spcPts val="0"/>
              </a:spcBef>
              <a:buSzPct val="100000"/>
              <a:buFont typeface="Source Sans Pro"/>
              <a:buChar char="●"/>
            </a:pPr>
            <a:r>
              <a:rPr lang="en" sz="2400">
                <a:latin typeface="Source Sans Pro"/>
                <a:ea typeface="Source Sans Pro"/>
                <a:cs typeface="Source Sans Pro"/>
                <a:sym typeface="Source Sans Pro"/>
              </a:rPr>
              <a:t>Soldering</a:t>
            </a:r>
          </a:p>
          <a:p>
            <a:pPr indent="-381000" lvl="0" marL="457200" rtl="0">
              <a:spcBef>
                <a:spcPts val="0"/>
              </a:spcBef>
              <a:buSzPct val="100000"/>
              <a:buFont typeface="Source Sans Pro"/>
              <a:buChar char="●"/>
            </a:pPr>
            <a:r>
              <a:rPr lang="en" sz="2400">
                <a:latin typeface="Source Sans Pro"/>
                <a:ea typeface="Source Sans Pro"/>
                <a:cs typeface="Source Sans Pro"/>
                <a:sym typeface="Source Sans Pro"/>
              </a:rPr>
              <a:t>PCB Design</a:t>
            </a:r>
          </a:p>
          <a:p>
            <a:pPr indent="-381000" lvl="0" marL="457200" rtl="0">
              <a:spcBef>
                <a:spcPts val="0"/>
              </a:spcBef>
              <a:buSzPct val="100000"/>
              <a:buFont typeface="Source Sans Pro"/>
              <a:buChar char="●"/>
            </a:pPr>
            <a:r>
              <a:rPr lang="en" sz="2400">
                <a:latin typeface="Source Sans Pro"/>
                <a:ea typeface="Source Sans Pro"/>
                <a:cs typeface="Source Sans Pro"/>
                <a:sym typeface="Source Sans Pro"/>
              </a:rPr>
              <a:t>Working faster</a:t>
            </a:r>
          </a:p>
          <a:p>
            <a:pPr indent="-381000" lvl="0" marL="457200" rtl="0">
              <a:spcBef>
                <a:spcPts val="0"/>
              </a:spcBef>
              <a:buSzPct val="100000"/>
              <a:buFont typeface="Source Sans Pro"/>
              <a:buChar char="●"/>
            </a:pPr>
            <a:r>
              <a:rPr lang="en" sz="2400">
                <a:latin typeface="Source Sans Pro"/>
                <a:ea typeface="Source Sans Pro"/>
                <a:cs typeface="Source Sans Pro"/>
                <a:sym typeface="Source Sans Pro"/>
              </a:rPr>
              <a:t>Everyone’s names</a:t>
            </a:r>
          </a:p>
        </p:txBody>
      </p:sp>
      <p:sp>
        <p:nvSpPr>
          <p:cNvPr id="141" name="Shape 141"/>
          <p:cNvSpPr txBox="1"/>
          <p:nvPr>
            <p:ph idx="12" type="sldNum"/>
          </p:nvPr>
        </p:nvSpPr>
        <p:spPr>
          <a:xfrm>
            <a:off x="4297658" y="6333009"/>
            <a:ext cx="548700" cy="525000"/>
          </a:xfrm>
          <a:prstGeom prst="rect">
            <a:avLst/>
          </a:prstGeom>
        </p:spPr>
        <p:txBody>
          <a:bodyPr anchorCtr="0" anchor="ctr" bIns="91425" lIns="91425" rIns="91425" tIns="91425">
            <a:noAutofit/>
          </a:bodyPr>
          <a:lstStyle/>
          <a:p>
            <a:pPr lvl="0">
              <a:spcBef>
                <a:spcPts val="0"/>
              </a:spcBef>
              <a:buNone/>
            </a:pPr>
            <a:fld id="{00000000-1234-1234-1234-123412341234}" type="slidenum">
              <a:rPr lang="en" sz="2400"/>
              <a:t>‹#›</a:t>
            </a:fld>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