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Roboto Slab"/>
      <p:regular r:id="rId15"/>
      <p:bold r:id="rId16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Slab-regular.fntdata"/><Relationship Id="rId14" Type="http://schemas.openxmlformats.org/officeDocument/2006/relationships/slide" Target="slides/slide10.xml"/><Relationship Id="rId16" Type="http://schemas.openxmlformats.org/officeDocument/2006/relationships/font" Target="fonts/RobotoSlab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5200"/>
            </a:lvl1pPr>
            <a:lvl2pPr rtl="0" algn="ctr">
              <a:spcBef>
                <a:spcPts val="0"/>
              </a:spcBef>
              <a:buSzPct val="100000"/>
              <a:defRPr sz="5200"/>
            </a:lvl2pPr>
            <a:lvl3pPr rtl="0" algn="ctr">
              <a:spcBef>
                <a:spcPts val="0"/>
              </a:spcBef>
              <a:buSzPct val="100000"/>
              <a:defRPr sz="5200"/>
            </a:lvl3pPr>
            <a:lvl4pPr rtl="0" algn="ctr">
              <a:spcBef>
                <a:spcPts val="0"/>
              </a:spcBef>
              <a:buSzPct val="100000"/>
              <a:defRPr sz="5200"/>
            </a:lvl4pPr>
            <a:lvl5pPr rtl="0" algn="ctr">
              <a:spcBef>
                <a:spcPts val="0"/>
              </a:spcBef>
              <a:buSzPct val="100000"/>
              <a:defRPr sz="5200"/>
            </a:lvl5pPr>
            <a:lvl6pPr rtl="0" algn="ctr">
              <a:spcBef>
                <a:spcPts val="0"/>
              </a:spcBef>
              <a:buSzPct val="100000"/>
              <a:defRPr sz="5200"/>
            </a:lvl6pPr>
            <a:lvl7pPr rtl="0" algn="ctr">
              <a:spcBef>
                <a:spcPts val="0"/>
              </a:spcBef>
              <a:buSzPct val="100000"/>
              <a:defRPr sz="5200"/>
            </a:lvl7pPr>
            <a:lvl8pPr rtl="0" algn="ctr">
              <a:spcBef>
                <a:spcPts val="0"/>
              </a:spcBef>
              <a:buSzPct val="100000"/>
              <a:defRPr sz="5200"/>
            </a:lvl8pPr>
            <a:lvl9pPr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12000"/>
            </a:lvl1pPr>
            <a:lvl2pPr rtl="0" algn="ctr">
              <a:spcBef>
                <a:spcPts val="0"/>
              </a:spcBef>
              <a:buSzPct val="100000"/>
              <a:defRPr sz="12000"/>
            </a:lvl2pPr>
            <a:lvl3pPr rtl="0" algn="ctr">
              <a:spcBef>
                <a:spcPts val="0"/>
              </a:spcBef>
              <a:buSzPct val="100000"/>
              <a:defRPr sz="12000"/>
            </a:lvl3pPr>
            <a:lvl4pPr rtl="0" algn="ctr">
              <a:spcBef>
                <a:spcPts val="0"/>
              </a:spcBef>
              <a:buSzPct val="100000"/>
              <a:defRPr sz="12000"/>
            </a:lvl4pPr>
            <a:lvl5pPr rtl="0" algn="ctr">
              <a:spcBef>
                <a:spcPts val="0"/>
              </a:spcBef>
              <a:buSzPct val="100000"/>
              <a:defRPr sz="12000"/>
            </a:lvl5pPr>
            <a:lvl6pPr rtl="0" algn="ctr">
              <a:spcBef>
                <a:spcPts val="0"/>
              </a:spcBef>
              <a:buSzPct val="100000"/>
              <a:defRPr sz="12000"/>
            </a:lvl6pPr>
            <a:lvl7pPr rtl="0" algn="ctr">
              <a:spcBef>
                <a:spcPts val="0"/>
              </a:spcBef>
              <a:buSzPct val="100000"/>
              <a:defRPr sz="12000"/>
            </a:lvl7pPr>
            <a:lvl8pPr rtl="0" algn="ctr">
              <a:spcBef>
                <a:spcPts val="0"/>
              </a:spcBef>
              <a:buSzPct val="100000"/>
              <a:defRPr sz="12000"/>
            </a:lvl8pPr>
            <a:lvl9pPr rtl="0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defRPr/>
            </a:lvl2pPr>
            <a:lvl3pPr rtl="0" algn="ctr">
              <a:spcBef>
                <a:spcPts val="0"/>
              </a:spcBef>
              <a:defRPr/>
            </a:lvl3pPr>
            <a:lvl4pPr rtl="0" algn="ctr">
              <a:spcBef>
                <a:spcPts val="0"/>
              </a:spcBef>
              <a:defRPr/>
            </a:lvl4pPr>
            <a:lvl5pPr rtl="0" algn="ctr">
              <a:spcBef>
                <a:spcPts val="0"/>
              </a:spcBef>
              <a:defRPr/>
            </a:lvl5pPr>
            <a:lvl6pPr rtl="0" algn="ctr">
              <a:spcBef>
                <a:spcPts val="0"/>
              </a:spcBef>
              <a:defRPr/>
            </a:lvl6pPr>
            <a:lvl7pPr rtl="0" algn="ctr">
              <a:spcBef>
                <a:spcPts val="0"/>
              </a:spcBef>
              <a:defRPr/>
            </a:lvl7pPr>
            <a:lvl8pPr rtl="0" algn="ctr">
              <a:spcBef>
                <a:spcPts val="0"/>
              </a:spcBef>
              <a:defRPr/>
            </a:lvl8pPr>
            <a:lvl9pPr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SzPct val="100000"/>
              <a:defRPr sz="3600"/>
            </a:lvl1pPr>
            <a:lvl2pPr rtl="0" algn="ctr">
              <a:spcBef>
                <a:spcPts val="0"/>
              </a:spcBef>
              <a:buSzPct val="100000"/>
              <a:defRPr sz="3600"/>
            </a:lvl2pPr>
            <a:lvl3pPr rtl="0" algn="ctr">
              <a:spcBef>
                <a:spcPts val="0"/>
              </a:spcBef>
              <a:buSzPct val="100000"/>
              <a:defRPr sz="3600"/>
            </a:lvl3pPr>
            <a:lvl4pPr rtl="0" algn="ctr">
              <a:spcBef>
                <a:spcPts val="0"/>
              </a:spcBef>
              <a:buSzPct val="100000"/>
              <a:defRPr sz="3600"/>
            </a:lvl4pPr>
            <a:lvl5pPr rtl="0" algn="ctr">
              <a:spcBef>
                <a:spcPts val="0"/>
              </a:spcBef>
              <a:buSzPct val="100000"/>
              <a:defRPr sz="3600"/>
            </a:lvl5pPr>
            <a:lvl6pPr rtl="0" algn="ctr">
              <a:spcBef>
                <a:spcPts val="0"/>
              </a:spcBef>
              <a:buSzPct val="100000"/>
              <a:defRPr sz="3600"/>
            </a:lvl6pPr>
            <a:lvl7pPr rtl="0" algn="ctr">
              <a:spcBef>
                <a:spcPts val="0"/>
              </a:spcBef>
              <a:buSzPct val="100000"/>
              <a:defRPr sz="3600"/>
            </a:lvl7pPr>
            <a:lvl8pPr rtl="0" algn="ctr">
              <a:spcBef>
                <a:spcPts val="0"/>
              </a:spcBef>
              <a:buSzPct val="100000"/>
              <a:defRPr sz="3600"/>
            </a:lvl8pPr>
            <a:lvl9pPr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SzPct val="100000"/>
              <a:defRPr sz="2400"/>
            </a:lvl1pPr>
            <a:lvl2pPr rtl="0">
              <a:spcBef>
                <a:spcPts val="0"/>
              </a:spcBef>
              <a:buSzPct val="100000"/>
              <a:defRPr sz="2400"/>
            </a:lvl2pPr>
            <a:lvl3pPr rtl="0">
              <a:spcBef>
                <a:spcPts val="0"/>
              </a:spcBef>
              <a:buSzPct val="100000"/>
              <a:defRPr sz="2400"/>
            </a:lvl3pPr>
            <a:lvl4pPr rtl="0">
              <a:spcBef>
                <a:spcPts val="0"/>
              </a:spcBef>
              <a:buSzPct val="100000"/>
              <a:defRPr sz="2400"/>
            </a:lvl4pPr>
            <a:lvl5pPr rtl="0">
              <a:spcBef>
                <a:spcPts val="0"/>
              </a:spcBef>
              <a:buSzPct val="100000"/>
              <a:defRPr sz="2400"/>
            </a:lvl5pPr>
            <a:lvl6pPr rtl="0">
              <a:spcBef>
                <a:spcPts val="0"/>
              </a:spcBef>
              <a:buSzPct val="100000"/>
              <a:defRPr sz="2400"/>
            </a:lvl6pPr>
            <a:lvl7pPr rtl="0">
              <a:spcBef>
                <a:spcPts val="0"/>
              </a:spcBef>
              <a:buSzPct val="100000"/>
              <a:defRPr sz="2400"/>
            </a:lvl7pPr>
            <a:lvl8pPr rtl="0">
              <a:spcBef>
                <a:spcPts val="0"/>
              </a:spcBef>
              <a:buSzPct val="100000"/>
              <a:defRPr sz="2400"/>
            </a:lvl8pPr>
            <a:lvl9pPr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2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SzPct val="100000"/>
              <a:defRPr sz="4800"/>
            </a:lvl1pPr>
            <a:lvl2pPr rtl="0">
              <a:spcBef>
                <a:spcPts val="0"/>
              </a:spcBef>
              <a:buSzPct val="100000"/>
              <a:defRPr sz="4800"/>
            </a:lvl2pPr>
            <a:lvl3pPr rtl="0">
              <a:spcBef>
                <a:spcPts val="0"/>
              </a:spcBef>
              <a:buSzPct val="100000"/>
              <a:defRPr sz="4800"/>
            </a:lvl3pPr>
            <a:lvl4pPr rtl="0">
              <a:spcBef>
                <a:spcPts val="0"/>
              </a:spcBef>
              <a:buSzPct val="100000"/>
              <a:defRPr sz="4800"/>
            </a:lvl4pPr>
            <a:lvl5pPr rtl="0">
              <a:spcBef>
                <a:spcPts val="0"/>
              </a:spcBef>
              <a:buSzPct val="100000"/>
              <a:defRPr sz="4800"/>
            </a:lvl5pPr>
            <a:lvl6pPr rtl="0">
              <a:spcBef>
                <a:spcPts val="0"/>
              </a:spcBef>
              <a:buSzPct val="100000"/>
              <a:defRPr sz="4800"/>
            </a:lvl6pPr>
            <a:lvl7pPr rtl="0">
              <a:spcBef>
                <a:spcPts val="0"/>
              </a:spcBef>
              <a:buSzPct val="100000"/>
              <a:defRPr sz="4800"/>
            </a:lvl7pPr>
            <a:lvl8pPr rtl="0">
              <a:spcBef>
                <a:spcPts val="0"/>
              </a:spcBef>
              <a:buSzPct val="100000"/>
              <a:defRPr sz="4800"/>
            </a:lvl8pPr>
            <a:lvl9pPr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4200"/>
            </a:lvl1pPr>
            <a:lvl2pPr rtl="0" algn="ctr">
              <a:spcBef>
                <a:spcPts val="0"/>
              </a:spcBef>
              <a:buSzPct val="100000"/>
              <a:defRPr sz="4200"/>
            </a:lvl2pPr>
            <a:lvl3pPr rtl="0" algn="ctr">
              <a:spcBef>
                <a:spcPts val="0"/>
              </a:spcBef>
              <a:buSzPct val="100000"/>
              <a:defRPr sz="4200"/>
            </a:lvl3pPr>
            <a:lvl4pPr rtl="0" algn="ctr">
              <a:spcBef>
                <a:spcPts val="0"/>
              </a:spcBef>
              <a:buSzPct val="100000"/>
              <a:defRPr sz="4200"/>
            </a:lvl4pPr>
            <a:lvl5pPr rtl="0" algn="ctr">
              <a:spcBef>
                <a:spcPts val="0"/>
              </a:spcBef>
              <a:buSzPct val="100000"/>
              <a:defRPr sz="4200"/>
            </a:lvl5pPr>
            <a:lvl6pPr rtl="0" algn="ctr">
              <a:spcBef>
                <a:spcPts val="0"/>
              </a:spcBef>
              <a:buSzPct val="100000"/>
              <a:defRPr sz="4200"/>
            </a:lvl6pPr>
            <a:lvl7pPr rtl="0" algn="ctr">
              <a:spcBef>
                <a:spcPts val="0"/>
              </a:spcBef>
              <a:buSzPct val="100000"/>
              <a:defRPr sz="4200"/>
            </a:lvl7pPr>
            <a:lvl8pPr rtl="0" algn="ctr">
              <a:spcBef>
                <a:spcPts val="0"/>
              </a:spcBef>
              <a:buSzPct val="100000"/>
              <a:defRPr sz="4200"/>
            </a:lvl8pPr>
            <a:lvl9pPr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hyperlink" Target="https://docs.google.com/spreadsheets/d/11-z506Q2sh2zEWhDQFXgCco-vEyTEAkkktcxWRLbuLw/edit#gid=0" TargetMode="External"/><Relationship Id="rId5" Type="http://schemas.openxmlformats.org/officeDocument/2006/relationships/hyperlink" Target="https://docs.google.com/spreadsheets/d/1MfP5C4bIdsebC4kRuVe0QR6dmMgMGJ0xDEG96S1SK7E/edit#gid=0" TargetMode="External"/><Relationship Id="rId6" Type="http://schemas.openxmlformats.org/officeDocument/2006/relationships/hyperlink" Target="https://docs.google.com/spreadsheets/d/1OE6hr15YuPKMyBMjkqWX90ZaZJFqhSnzPc_ufw176WY/edit#gid=1377917856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x="311708" y="5911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b="1" lang="en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EE496 Dragon Fruit</a:t>
            </a:r>
          </a:p>
          <a:p>
            <a:pPr algn="l">
              <a:spcBef>
                <a:spcPts val="0"/>
              </a:spcBef>
              <a:buNone/>
            </a:pPr>
            <a:r>
              <a:rPr b="1" lang="en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Critical Design Review</a:t>
            </a:r>
          </a:p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4566100" y="3117275"/>
            <a:ext cx="4266299" cy="1507800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Brian Chan</a:t>
            </a:r>
          </a:p>
          <a:p>
            <a:pPr lvl="0" rtl="0" algn="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Garrett Young</a:t>
            </a:r>
          </a:p>
          <a:p>
            <a:pPr lvl="0" rtl="0" algn="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Advisor: Anthony Kuh</a:t>
            </a:r>
          </a:p>
          <a:p>
            <a:pPr lvl="0" algn="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November 21, 2015</a:t>
            </a:r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 b="0" l="0" r="68302" t="0"/>
          <a:stretch/>
        </p:blipFill>
        <p:spPr>
          <a:xfrm>
            <a:off x="7767250" y="0"/>
            <a:ext cx="1376749" cy="1381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" name="Shape 56"/>
          <p:cNvCxnSpPr/>
          <p:nvPr/>
        </p:nvCxnSpPr>
        <p:spPr>
          <a:xfrm>
            <a:off x="401100" y="2855300"/>
            <a:ext cx="8341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7" name="Shape 57"/>
          <p:cNvSpPr txBox="1"/>
          <p:nvPr>
            <p:ph idx="12" type="sldNum"/>
          </p:nvPr>
        </p:nvSpPr>
        <p:spPr>
          <a:xfrm>
            <a:off x="205043" y="4663225"/>
            <a:ext cx="45375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University of Hawaii at Manoa SCEL</a:t>
            </a:r>
          </a:p>
        </p:txBody>
      </p:sp>
      <p:sp>
        <p:nvSpPr>
          <p:cNvPr id="58" name="Shape 58"/>
          <p:cNvSpPr txBox="1"/>
          <p:nvPr>
            <p:ph idx="2" type="sldNum"/>
          </p:nvPr>
        </p:nvSpPr>
        <p:spPr>
          <a:xfrm>
            <a:off x="8181282" y="46383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 sz="1200">
                <a:latin typeface="Roboto Slab"/>
                <a:ea typeface="Roboto Slab"/>
                <a:cs typeface="Roboto Slab"/>
                <a:sym typeface="Roboto Slab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z="1200">
                <a:latin typeface="Roboto Slab"/>
                <a:ea typeface="Roboto Slab"/>
                <a:cs typeface="Roboto Slab"/>
                <a:sym typeface="Roboto Slab"/>
              </a:rPr>
              <a:t>‹#›</a:t>
            </a:fld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4260" y="0"/>
            <a:ext cx="385547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48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Agenda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11700" y="1581025"/>
            <a:ext cx="8520599" cy="2563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Roboto Slab"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Block Diagram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Roboto Slab"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Current Progress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Roboto Slab"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Problems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Roboto Slab"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Progress to be made</a:t>
            </a:r>
          </a:p>
          <a:p>
            <a:pPr indent="-228600" lvl="0" marL="457200">
              <a:spcBef>
                <a:spcPts val="0"/>
              </a:spcBef>
              <a:buSzPct val="100000"/>
              <a:buFont typeface="Roboto Slab"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Questions</a:t>
            </a:r>
          </a:p>
        </p:txBody>
      </p:sp>
      <p:cxnSp>
        <p:nvCxnSpPr>
          <p:cNvPr id="65" name="Shape 65"/>
          <p:cNvCxnSpPr/>
          <p:nvPr/>
        </p:nvCxnSpPr>
        <p:spPr>
          <a:xfrm>
            <a:off x="401100" y="1415850"/>
            <a:ext cx="8341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66" name="Shape 66"/>
          <p:cNvPicPr preferRelativeResize="0"/>
          <p:nvPr/>
        </p:nvPicPr>
        <p:blipFill rotWithShape="1">
          <a:blip r:embed="rId3">
            <a:alphaModFix/>
          </a:blip>
          <a:srcRect b="0" l="0" r="68302" t="0"/>
          <a:stretch/>
        </p:blipFill>
        <p:spPr>
          <a:xfrm>
            <a:off x="7767250" y="0"/>
            <a:ext cx="1376749" cy="13811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>
            <p:ph idx="12" type="sldNum"/>
          </p:nvPr>
        </p:nvSpPr>
        <p:spPr>
          <a:xfrm>
            <a:off x="8181282" y="46383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z="1200">
                <a:latin typeface="Roboto Slab"/>
                <a:ea typeface="Roboto Slab"/>
                <a:cs typeface="Roboto Slab"/>
                <a:sym typeface="Roboto Slab"/>
              </a:rPr>
              <a:t>‹#›</a:t>
            </a:fld>
          </a:p>
        </p:txBody>
      </p:sp>
      <p:sp>
        <p:nvSpPr>
          <p:cNvPr id="68" name="Shape 68"/>
          <p:cNvSpPr txBox="1"/>
          <p:nvPr>
            <p:ph idx="2" type="sldNum"/>
          </p:nvPr>
        </p:nvSpPr>
        <p:spPr>
          <a:xfrm>
            <a:off x="401093" y="4638325"/>
            <a:ext cx="45375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University of Hawaii at Manoa SCEL</a:t>
            </a:r>
          </a:p>
        </p:txBody>
      </p:sp>
      <p:cxnSp>
        <p:nvCxnSpPr>
          <p:cNvPr id="69" name="Shape 69"/>
          <p:cNvCxnSpPr/>
          <p:nvPr/>
        </p:nvCxnSpPr>
        <p:spPr>
          <a:xfrm>
            <a:off x="401100" y="4638325"/>
            <a:ext cx="8341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258212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48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Block Diagram</a:t>
            </a:r>
          </a:p>
        </p:txBody>
      </p:sp>
      <p:pic>
        <p:nvPicPr>
          <p:cNvPr id="75" name="Shape 75"/>
          <p:cNvPicPr preferRelativeResize="0"/>
          <p:nvPr/>
        </p:nvPicPr>
        <p:blipFill rotWithShape="1">
          <a:blip r:embed="rId3">
            <a:alphaModFix/>
          </a:blip>
          <a:srcRect b="0" l="0" r="68302" t="0"/>
          <a:stretch/>
        </p:blipFill>
        <p:spPr>
          <a:xfrm>
            <a:off x="7691050" y="-152400"/>
            <a:ext cx="1376749" cy="1381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Shape 76"/>
          <p:cNvCxnSpPr/>
          <p:nvPr/>
        </p:nvCxnSpPr>
        <p:spPr>
          <a:xfrm>
            <a:off x="401100" y="1187250"/>
            <a:ext cx="8341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grpSp>
        <p:nvGrpSpPr>
          <p:cNvPr id="77" name="Shape 77"/>
          <p:cNvGrpSpPr/>
          <p:nvPr/>
        </p:nvGrpSpPr>
        <p:grpSpPr>
          <a:xfrm>
            <a:off x="1278428" y="1227471"/>
            <a:ext cx="6790913" cy="3769668"/>
            <a:chOff x="287824" y="464400"/>
            <a:chExt cx="8553864" cy="5942100"/>
          </a:xfrm>
        </p:grpSpPr>
        <p:sp>
          <p:nvSpPr>
            <p:cNvPr id="78" name="Shape 78"/>
            <p:cNvSpPr/>
            <p:nvPr/>
          </p:nvSpPr>
          <p:spPr>
            <a:xfrm>
              <a:off x="287824" y="4533600"/>
              <a:ext cx="6135299" cy="1872900"/>
            </a:xfrm>
            <a:prstGeom prst="rect">
              <a:avLst/>
            </a:prstGeom>
            <a:noFill/>
            <a:ln cap="flat" cmpd="sng" w="19050">
              <a:solidFill>
                <a:srgbClr val="0000FF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r">
                <a:spcBef>
                  <a:spcPts val="0"/>
                </a:spcBef>
                <a:buNone/>
              </a:pPr>
              <a:r>
                <a:rPr lang="en" sz="1800">
                  <a:solidFill>
                    <a:srgbClr val="0000FF"/>
                  </a:solidFill>
                </a:rPr>
                <a:t>Communications</a:t>
              </a:r>
            </a:p>
          </p:txBody>
        </p:sp>
        <p:sp>
          <p:nvSpPr>
            <p:cNvPr id="79" name="Shape 79"/>
            <p:cNvSpPr/>
            <p:nvPr/>
          </p:nvSpPr>
          <p:spPr>
            <a:xfrm>
              <a:off x="2866800" y="2680050"/>
              <a:ext cx="3108899" cy="1510800"/>
            </a:xfrm>
            <a:prstGeom prst="rect">
              <a:avLst/>
            </a:prstGeom>
            <a:noFill/>
            <a:ln cap="flat" cmpd="sng" w="19050">
              <a:solidFill>
                <a:srgbClr val="9900FF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r">
                <a:spcBef>
                  <a:spcPts val="0"/>
                </a:spcBef>
                <a:buNone/>
              </a:pPr>
              <a:r>
                <a:rPr lang="en" sz="1800">
                  <a:solidFill>
                    <a:srgbClr val="9900FF"/>
                  </a:solidFill>
                </a:rPr>
                <a:t>MCU</a:t>
              </a:r>
            </a:p>
          </p:txBody>
        </p:sp>
        <p:sp>
          <p:nvSpPr>
            <p:cNvPr id="80" name="Shape 80"/>
            <p:cNvSpPr/>
            <p:nvPr/>
          </p:nvSpPr>
          <p:spPr>
            <a:xfrm>
              <a:off x="6728425" y="1642775"/>
              <a:ext cx="1906500" cy="3147000"/>
            </a:xfrm>
            <a:prstGeom prst="rect">
              <a:avLst/>
            </a:prstGeom>
            <a:noFill/>
            <a:ln cap="flat" cmpd="sng" w="19050">
              <a:solidFill>
                <a:srgbClr val="38761D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r">
                <a:spcBef>
                  <a:spcPts val="0"/>
                </a:spcBef>
                <a:buNone/>
              </a:pPr>
              <a:r>
                <a:rPr lang="en" sz="1800">
                  <a:solidFill>
                    <a:srgbClr val="38761D"/>
                  </a:solidFill>
                </a:rPr>
                <a:t>Sensors</a:t>
              </a:r>
            </a:p>
          </p:txBody>
        </p:sp>
        <p:sp>
          <p:nvSpPr>
            <p:cNvPr id="81" name="Shape 81"/>
            <p:cNvSpPr/>
            <p:nvPr/>
          </p:nvSpPr>
          <p:spPr>
            <a:xfrm>
              <a:off x="940400" y="464400"/>
              <a:ext cx="5720400" cy="1872900"/>
            </a:xfrm>
            <a:prstGeom prst="rect">
              <a:avLst/>
            </a:prstGeom>
            <a:noFill/>
            <a:ln cap="flat" cmpd="sng" w="19050">
              <a:solidFill>
                <a:srgbClr val="FF0000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r">
                <a:spcBef>
                  <a:spcPts val="0"/>
                </a:spcBef>
                <a:buNone/>
              </a:pPr>
              <a:r>
                <a:rPr lang="en" sz="1800">
                  <a:solidFill>
                    <a:srgbClr val="FF0000"/>
                  </a:solidFill>
                </a:rPr>
                <a:t>Power System</a:t>
              </a:r>
            </a:p>
          </p:txBody>
        </p:sp>
        <p:sp>
          <p:nvSpPr>
            <p:cNvPr id="82" name="Shape 82"/>
            <p:cNvSpPr/>
            <p:nvPr/>
          </p:nvSpPr>
          <p:spPr>
            <a:xfrm>
              <a:off x="3565500" y="3213300"/>
              <a:ext cx="2013000" cy="444300"/>
            </a:xfrm>
            <a:prstGeom prst="rect">
              <a:avLst/>
            </a:prstGeom>
            <a:solidFill>
              <a:srgbClr val="B4A7D6"/>
            </a:solidFill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100"/>
                <a:t>MCU</a:t>
              </a:r>
            </a:p>
          </p:txBody>
        </p:sp>
        <p:sp>
          <p:nvSpPr>
            <p:cNvPr id="83" name="Shape 83"/>
            <p:cNvSpPr/>
            <p:nvPr/>
          </p:nvSpPr>
          <p:spPr>
            <a:xfrm>
              <a:off x="3162050" y="624650"/>
              <a:ext cx="1277100" cy="444300"/>
            </a:xfrm>
            <a:prstGeom prst="rect">
              <a:avLst/>
            </a:prstGeom>
            <a:solidFill>
              <a:srgbClr val="EA9999"/>
            </a:solidFill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100"/>
                <a:t>Charger</a:t>
              </a:r>
            </a:p>
          </p:txBody>
        </p:sp>
        <p:sp>
          <p:nvSpPr>
            <p:cNvPr id="84" name="Shape 84"/>
            <p:cNvSpPr/>
            <p:nvPr/>
          </p:nvSpPr>
          <p:spPr>
            <a:xfrm>
              <a:off x="1255100" y="624650"/>
              <a:ext cx="1277100" cy="444300"/>
            </a:xfrm>
            <a:prstGeom prst="rect">
              <a:avLst/>
            </a:prstGeom>
            <a:solidFill>
              <a:srgbClr val="EA9999"/>
            </a:solidFill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100"/>
                <a:t>Solar Panel</a:t>
              </a:r>
            </a:p>
          </p:txBody>
        </p:sp>
        <p:sp>
          <p:nvSpPr>
            <p:cNvPr id="85" name="Shape 85"/>
            <p:cNvSpPr/>
            <p:nvPr/>
          </p:nvSpPr>
          <p:spPr>
            <a:xfrm>
              <a:off x="1255100" y="1556695"/>
              <a:ext cx="1277100" cy="444300"/>
            </a:xfrm>
            <a:prstGeom prst="rect">
              <a:avLst/>
            </a:prstGeom>
            <a:solidFill>
              <a:srgbClr val="EA9999"/>
            </a:solidFill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100"/>
                <a:t>Battery</a:t>
              </a:r>
            </a:p>
          </p:txBody>
        </p:sp>
        <p:sp>
          <p:nvSpPr>
            <p:cNvPr id="86" name="Shape 86"/>
            <p:cNvSpPr/>
            <p:nvPr/>
          </p:nvSpPr>
          <p:spPr>
            <a:xfrm>
              <a:off x="5044055" y="1422239"/>
              <a:ext cx="1277100" cy="709799"/>
            </a:xfrm>
            <a:prstGeom prst="rect">
              <a:avLst/>
            </a:prstGeom>
            <a:solidFill>
              <a:srgbClr val="EA9999"/>
            </a:solidFill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100"/>
                <a:t>Voltage Regulators</a:t>
              </a:r>
            </a:p>
          </p:txBody>
        </p:sp>
        <p:grpSp>
          <p:nvGrpSpPr>
            <p:cNvPr id="87" name="Shape 87"/>
            <p:cNvGrpSpPr/>
            <p:nvPr/>
          </p:nvGrpSpPr>
          <p:grpSpPr>
            <a:xfrm>
              <a:off x="6992789" y="2295663"/>
              <a:ext cx="1277110" cy="2237831"/>
              <a:chOff x="6611789" y="2067063"/>
              <a:chExt cx="1277110" cy="2237831"/>
            </a:xfrm>
          </p:grpSpPr>
          <p:sp>
            <p:nvSpPr>
              <p:cNvPr id="88" name="Shape 88"/>
              <p:cNvSpPr/>
              <p:nvPr/>
            </p:nvSpPr>
            <p:spPr>
              <a:xfrm>
                <a:off x="6611789" y="2067063"/>
                <a:ext cx="1277100" cy="620399"/>
              </a:xfrm>
              <a:prstGeom prst="rect">
                <a:avLst/>
              </a:prstGeom>
              <a:solidFill>
                <a:srgbClr val="B6D7A8"/>
              </a:solidFill>
              <a:ln cap="flat" cmpd="sng" w="1905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 rtl="0" algn="ctr">
                  <a:spcBef>
                    <a:spcPts val="0"/>
                  </a:spcBef>
                  <a:buNone/>
                </a:pPr>
                <a:r>
                  <a:rPr lang="en" sz="1100"/>
                  <a:t>Barometer (Pressure)</a:t>
                </a: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6611800" y="2984695"/>
                <a:ext cx="1277100" cy="444300"/>
              </a:xfrm>
              <a:prstGeom prst="rect">
                <a:avLst/>
              </a:prstGeom>
              <a:solidFill>
                <a:srgbClr val="B6D7A8"/>
              </a:solidFill>
              <a:ln cap="flat" cmpd="sng" w="1905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 rtl="0" algn="ctr">
                  <a:spcBef>
                    <a:spcPts val="0"/>
                  </a:spcBef>
                  <a:buNone/>
                </a:pPr>
                <a:r>
                  <a:rPr lang="en" sz="1100"/>
                  <a:t>Humidity</a:t>
                </a:r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6611800" y="3860595"/>
                <a:ext cx="1277100" cy="444300"/>
              </a:xfrm>
              <a:prstGeom prst="rect">
                <a:avLst/>
              </a:prstGeom>
              <a:solidFill>
                <a:srgbClr val="B6D7A8"/>
              </a:solidFill>
              <a:ln cap="flat" cmpd="sng" w="1905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 rtl="0" algn="ctr">
                  <a:spcBef>
                    <a:spcPts val="0"/>
                  </a:spcBef>
                  <a:buNone/>
                </a:pPr>
                <a:r>
                  <a:rPr lang="en" sz="1100"/>
                  <a:t>Solar Irradiance</a:t>
                </a:r>
              </a:p>
            </p:txBody>
          </p:sp>
        </p:grpSp>
        <p:sp>
          <p:nvSpPr>
            <p:cNvPr id="91" name="Shape 91"/>
            <p:cNvSpPr/>
            <p:nvPr/>
          </p:nvSpPr>
          <p:spPr>
            <a:xfrm>
              <a:off x="2479725" y="4743232"/>
              <a:ext cx="1277100" cy="1144199"/>
            </a:xfrm>
            <a:prstGeom prst="rect">
              <a:avLst/>
            </a:prstGeom>
            <a:solidFill>
              <a:srgbClr val="CFE2F3"/>
            </a:solidFill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100"/>
                <a:t>Global Position System (GPS)</a:t>
              </a:r>
            </a:p>
          </p:txBody>
        </p:sp>
        <p:sp>
          <p:nvSpPr>
            <p:cNvPr id="92" name="Shape 92"/>
            <p:cNvSpPr/>
            <p:nvPr/>
          </p:nvSpPr>
          <p:spPr>
            <a:xfrm>
              <a:off x="4816500" y="5239595"/>
              <a:ext cx="1277100" cy="444300"/>
            </a:xfrm>
            <a:prstGeom prst="rect">
              <a:avLst/>
            </a:prstGeom>
            <a:solidFill>
              <a:srgbClr val="CFE2F3"/>
            </a:solidFill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100"/>
                <a:t>XBEE</a:t>
              </a:r>
            </a:p>
          </p:txBody>
        </p:sp>
        <p:grpSp>
          <p:nvGrpSpPr>
            <p:cNvPr id="93" name="Shape 93"/>
            <p:cNvGrpSpPr/>
            <p:nvPr/>
          </p:nvGrpSpPr>
          <p:grpSpPr>
            <a:xfrm>
              <a:off x="6321155" y="1777139"/>
              <a:ext cx="2520534" cy="2534205"/>
              <a:chOff x="6321155" y="1777139"/>
              <a:chExt cx="2520534" cy="2534205"/>
            </a:xfrm>
          </p:grpSpPr>
          <p:cxnSp>
            <p:nvCxnSpPr>
              <p:cNvPr id="94" name="Shape 94"/>
              <p:cNvCxnSpPr>
                <a:endCxn id="88" idx="3"/>
              </p:cNvCxnSpPr>
              <p:nvPr/>
            </p:nvCxnSpPr>
            <p:spPr>
              <a:xfrm rot="5400000">
                <a:off x="8165489" y="1929663"/>
                <a:ext cx="780600" cy="571800"/>
              </a:xfrm>
              <a:prstGeom prst="bentConnector2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lg" w="lg" type="none"/>
                <a:tailEnd len="lg" w="lg" type="triangle"/>
              </a:ln>
            </p:spPr>
          </p:cxnSp>
          <p:cxnSp>
            <p:nvCxnSpPr>
              <p:cNvPr id="95" name="Shape 95"/>
              <p:cNvCxnSpPr>
                <a:endCxn id="89" idx="3"/>
              </p:cNvCxnSpPr>
              <p:nvPr/>
            </p:nvCxnSpPr>
            <p:spPr>
              <a:xfrm rot="5400000">
                <a:off x="8117050" y="2713795"/>
                <a:ext cx="874500" cy="568800"/>
              </a:xfrm>
              <a:prstGeom prst="bentConnector2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lg" w="lg" type="none"/>
                <a:tailEnd len="lg" w="lg" type="triangle"/>
              </a:ln>
            </p:spPr>
          </p:cxnSp>
          <p:cxnSp>
            <p:nvCxnSpPr>
              <p:cNvPr id="96" name="Shape 96"/>
              <p:cNvCxnSpPr>
                <a:endCxn id="90" idx="3"/>
              </p:cNvCxnSpPr>
              <p:nvPr/>
            </p:nvCxnSpPr>
            <p:spPr>
              <a:xfrm rot="5400000">
                <a:off x="8068600" y="3543345"/>
                <a:ext cx="969300" cy="566700"/>
              </a:xfrm>
              <a:prstGeom prst="bentConnector2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lg" w="lg" type="none"/>
                <a:tailEnd len="lg" w="lg" type="triangle"/>
              </a:ln>
            </p:spPr>
          </p:cxnSp>
          <p:cxnSp>
            <p:nvCxnSpPr>
              <p:cNvPr id="97" name="Shape 97"/>
              <p:cNvCxnSpPr>
                <a:stCxn id="86" idx="3"/>
              </p:cNvCxnSpPr>
              <p:nvPr/>
            </p:nvCxnSpPr>
            <p:spPr>
              <a:xfrm>
                <a:off x="6321155" y="1777139"/>
                <a:ext cx="251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lg" w="lg" type="none"/>
                <a:tailEnd len="lg" w="lg" type="none"/>
              </a:ln>
            </p:spPr>
          </p:cxnSp>
        </p:grpSp>
        <p:cxnSp>
          <p:nvCxnSpPr>
            <p:cNvPr id="98" name="Shape 98"/>
            <p:cNvCxnSpPr>
              <a:endCxn id="92" idx="3"/>
            </p:cNvCxnSpPr>
            <p:nvPr/>
          </p:nvCxnSpPr>
          <p:spPr>
            <a:xfrm flipH="1">
              <a:off x="6093600" y="4317245"/>
              <a:ext cx="2745000" cy="1144500"/>
            </a:xfrm>
            <a:prstGeom prst="bentConnector3">
              <a:avLst>
                <a:gd fmla="val 384" name="adj1"/>
              </a:avLst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99" name="Shape 99"/>
            <p:cNvCxnSpPr>
              <a:endCxn id="91" idx="2"/>
            </p:cNvCxnSpPr>
            <p:nvPr/>
          </p:nvCxnSpPr>
          <p:spPr>
            <a:xfrm flipH="1">
              <a:off x="3118275" y="5437132"/>
              <a:ext cx="5720400" cy="450300"/>
            </a:xfrm>
            <a:prstGeom prst="bentConnector4">
              <a:avLst>
                <a:gd fmla="val 445" name="adj1"/>
                <a:gd fmla="val 183290" name="adj2"/>
              </a:avLst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100" name="Shape 100"/>
            <p:cNvCxnSpPr>
              <a:endCxn id="82" idx="3"/>
            </p:cNvCxnSpPr>
            <p:nvPr/>
          </p:nvCxnSpPr>
          <p:spPr>
            <a:xfrm flipH="1">
              <a:off x="5578500" y="2559750"/>
              <a:ext cx="1413900" cy="875700"/>
            </a:xfrm>
            <a:prstGeom prst="bentConnector3">
              <a:avLst>
                <a:gd fmla="val 50011" name="adj1"/>
              </a:avLst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101" name="Shape 101"/>
            <p:cNvCxnSpPr>
              <a:stCxn id="89" idx="1"/>
              <a:endCxn id="82" idx="3"/>
            </p:cNvCxnSpPr>
            <p:nvPr/>
          </p:nvCxnSpPr>
          <p:spPr>
            <a:xfrm flipH="1">
              <a:off x="5578300" y="3435445"/>
              <a:ext cx="1414500" cy="900"/>
            </a:xfrm>
            <a:prstGeom prst="bentConnector3">
              <a:avLst>
                <a:gd fmla="val 49993" name="adj1"/>
              </a:avLst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102" name="Shape 102"/>
            <p:cNvCxnSpPr>
              <a:stCxn id="90" idx="1"/>
              <a:endCxn id="82" idx="3"/>
            </p:cNvCxnSpPr>
            <p:nvPr/>
          </p:nvCxnSpPr>
          <p:spPr>
            <a:xfrm rot="10800000">
              <a:off x="5578300" y="3435645"/>
              <a:ext cx="1414500" cy="875700"/>
            </a:xfrm>
            <a:prstGeom prst="bentConnector3">
              <a:avLst>
                <a:gd fmla="val 49993" name="adj1"/>
              </a:avLst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103" name="Shape 103"/>
            <p:cNvCxnSpPr>
              <a:stCxn id="86" idx="2"/>
              <a:endCxn id="82" idx="0"/>
            </p:cNvCxnSpPr>
            <p:nvPr/>
          </p:nvCxnSpPr>
          <p:spPr>
            <a:xfrm rot="5400000">
              <a:off x="4586555" y="2117489"/>
              <a:ext cx="1081500" cy="1110600"/>
            </a:xfrm>
            <a:prstGeom prst="bentConnector3">
              <a:avLst>
                <a:gd fmla="val 38347" name="adj1"/>
              </a:avLst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104" name="Shape 104"/>
            <p:cNvCxnSpPr>
              <a:stCxn id="92" idx="1"/>
            </p:cNvCxnSpPr>
            <p:nvPr/>
          </p:nvCxnSpPr>
          <p:spPr>
            <a:xfrm rot="10800000">
              <a:off x="4068600" y="3657545"/>
              <a:ext cx="747900" cy="1804200"/>
            </a:xfrm>
            <a:prstGeom prst="bentConnector2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lg" w="lg" type="triangle"/>
              <a:tailEnd len="lg" w="lg" type="none"/>
            </a:ln>
          </p:spPr>
        </p:cxnSp>
        <p:cxnSp>
          <p:nvCxnSpPr>
            <p:cNvPr id="105" name="Shape 105"/>
            <p:cNvCxnSpPr>
              <a:stCxn id="91" idx="0"/>
              <a:endCxn id="82" idx="1"/>
            </p:cNvCxnSpPr>
            <p:nvPr/>
          </p:nvCxnSpPr>
          <p:spPr>
            <a:xfrm rot="-5400000">
              <a:off x="2687925" y="3865582"/>
              <a:ext cx="1308000" cy="447300"/>
            </a:xfrm>
            <a:prstGeom prst="bentConnector2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sp>
          <p:nvSpPr>
            <p:cNvPr id="106" name="Shape 106"/>
            <p:cNvSpPr/>
            <p:nvPr/>
          </p:nvSpPr>
          <p:spPr>
            <a:xfrm>
              <a:off x="529050" y="5239600"/>
              <a:ext cx="1722000" cy="444300"/>
            </a:xfrm>
            <a:prstGeom prst="rect">
              <a:avLst/>
            </a:prstGeom>
            <a:solidFill>
              <a:srgbClr val="CFE2F3"/>
            </a:solidFill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100"/>
                <a:t>Real Time Clock</a:t>
              </a:r>
            </a:p>
          </p:txBody>
        </p:sp>
        <p:cxnSp>
          <p:nvCxnSpPr>
            <p:cNvPr id="107" name="Shape 107"/>
            <p:cNvCxnSpPr>
              <a:stCxn id="91" idx="2"/>
              <a:endCxn id="106" idx="2"/>
            </p:cNvCxnSpPr>
            <p:nvPr/>
          </p:nvCxnSpPr>
          <p:spPr>
            <a:xfrm flipH="1" rot="5400000">
              <a:off x="2152575" y="4921732"/>
              <a:ext cx="203400" cy="1728000"/>
            </a:xfrm>
            <a:prstGeom prst="bentConnector3">
              <a:avLst>
                <a:gd fmla="val -184540" name="adj1"/>
              </a:avLst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108" name="Shape 108"/>
            <p:cNvCxnSpPr>
              <a:stCxn id="106" idx="0"/>
            </p:cNvCxnSpPr>
            <p:nvPr/>
          </p:nvCxnSpPr>
          <p:spPr>
            <a:xfrm rot="-5400000">
              <a:off x="1347600" y="3471250"/>
              <a:ext cx="1810800" cy="1725900"/>
            </a:xfrm>
            <a:prstGeom prst="bentConnector2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lg" w="lg" type="none"/>
              <a:tailEnd len="lg" w="lg" type="none"/>
            </a:ln>
          </p:spPr>
        </p:cxnSp>
      </p:grpSp>
      <p:cxnSp>
        <p:nvCxnSpPr>
          <p:cNvPr id="109" name="Shape 109"/>
          <p:cNvCxnSpPr>
            <a:stCxn id="84" idx="3"/>
            <a:endCxn id="83" idx="1"/>
          </p:cNvCxnSpPr>
          <p:nvPr/>
        </p:nvCxnSpPr>
        <p:spPr>
          <a:xfrm>
            <a:off x="3060238" y="1470065"/>
            <a:ext cx="500099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0" name="Shape 110"/>
          <p:cNvCxnSpPr>
            <a:stCxn id="83" idx="2"/>
            <a:endCxn id="86" idx="1"/>
          </p:cNvCxnSpPr>
          <p:nvPr/>
        </p:nvCxnSpPr>
        <p:spPr>
          <a:xfrm flipH="1" rot="-5400000">
            <a:off x="4336170" y="1342047"/>
            <a:ext cx="449400" cy="987300"/>
          </a:xfrm>
          <a:prstGeom prst="bentConnector2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1" name="Shape 111"/>
          <p:cNvCxnSpPr>
            <a:stCxn id="83" idx="2"/>
            <a:endCxn id="85" idx="3"/>
          </p:cNvCxnSpPr>
          <p:nvPr/>
        </p:nvCxnSpPr>
        <p:spPr>
          <a:xfrm rot="5400000">
            <a:off x="3338520" y="1332597"/>
            <a:ext cx="450300" cy="1007100"/>
          </a:xfrm>
          <a:prstGeom prst="bentConnector2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2" name="Shape 112"/>
          <p:cNvSpPr txBox="1"/>
          <p:nvPr>
            <p:ph idx="12" type="sldNum"/>
          </p:nvPr>
        </p:nvSpPr>
        <p:spPr>
          <a:xfrm>
            <a:off x="8333682" y="47907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 sz="1200">
                <a:latin typeface="Roboto Slab"/>
                <a:ea typeface="Roboto Slab"/>
                <a:cs typeface="Roboto Slab"/>
                <a:sym typeface="Roboto Slab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48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Current Progress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498412"/>
            <a:ext cx="8520599" cy="3070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Tested charging chip</a:t>
            </a:r>
          </a:p>
          <a:p>
            <a:pPr indent="-228600" lvl="1" marL="9144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Recorded Test Data </a:t>
            </a:r>
          </a:p>
          <a:p>
            <a:pPr indent="-228600" lvl="1" marL="9144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Verified it charges battery and provides voltage to load 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Completed 1st Draft of documentation </a:t>
            </a:r>
          </a:p>
          <a:p>
            <a:pPr indent="-228600" lvl="1" marL="9144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BOM (Bill of Materials) </a:t>
            </a:r>
          </a:p>
          <a:p>
            <a:pPr indent="-228600" lvl="1" marL="9144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Power Budget</a:t>
            </a:r>
          </a:p>
          <a:p>
            <a:pPr indent="-228600" lvl="0" marL="4572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Finished schematic diagram</a:t>
            </a:r>
          </a:p>
          <a:p>
            <a:pPr indent="-228600" lvl="1" marL="9144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Almost done routing PCB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Ready to begin testing the new power subsystem and sensors</a:t>
            </a:r>
          </a:p>
        </p:txBody>
      </p:sp>
      <p:cxnSp>
        <p:nvCxnSpPr>
          <p:cNvPr id="119" name="Shape 119"/>
          <p:cNvCxnSpPr/>
          <p:nvPr/>
        </p:nvCxnSpPr>
        <p:spPr>
          <a:xfrm>
            <a:off x="401100" y="1415850"/>
            <a:ext cx="8341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 b="0" l="0" r="68302" t="0"/>
          <a:stretch/>
        </p:blipFill>
        <p:spPr>
          <a:xfrm>
            <a:off x="7767250" y="0"/>
            <a:ext cx="1376749" cy="138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>
            <p:ph idx="12" type="sldNum"/>
          </p:nvPr>
        </p:nvSpPr>
        <p:spPr>
          <a:xfrm>
            <a:off x="401093" y="4638325"/>
            <a:ext cx="45375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University of Hawaii at Manoa SCEL</a:t>
            </a:r>
          </a:p>
        </p:txBody>
      </p:sp>
      <p:cxnSp>
        <p:nvCxnSpPr>
          <p:cNvPr id="122" name="Shape 122"/>
          <p:cNvCxnSpPr/>
          <p:nvPr/>
        </p:nvCxnSpPr>
        <p:spPr>
          <a:xfrm>
            <a:off x="401100" y="4638325"/>
            <a:ext cx="8341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23" name="Shape 123"/>
          <p:cNvSpPr txBox="1"/>
          <p:nvPr>
            <p:ph idx="2" type="sldNum"/>
          </p:nvPr>
        </p:nvSpPr>
        <p:spPr>
          <a:xfrm>
            <a:off x="8181282" y="46383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 sz="1200">
                <a:latin typeface="Roboto Slab"/>
                <a:ea typeface="Roboto Slab"/>
                <a:cs typeface="Roboto Slab"/>
                <a:sym typeface="Roboto Slab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48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Results</a:t>
            </a:r>
          </a:p>
        </p:txBody>
      </p:sp>
      <p:cxnSp>
        <p:nvCxnSpPr>
          <p:cNvPr id="129" name="Shape 129"/>
          <p:cNvCxnSpPr/>
          <p:nvPr/>
        </p:nvCxnSpPr>
        <p:spPr>
          <a:xfrm>
            <a:off x="401100" y="1415850"/>
            <a:ext cx="8341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130" name="Shape 130"/>
          <p:cNvPicPr preferRelativeResize="0"/>
          <p:nvPr/>
        </p:nvPicPr>
        <p:blipFill rotWithShape="1">
          <a:blip r:embed="rId3">
            <a:alphaModFix/>
          </a:blip>
          <a:srcRect b="0" l="0" r="68302" t="0"/>
          <a:stretch/>
        </p:blipFill>
        <p:spPr>
          <a:xfrm>
            <a:off x="7767250" y="0"/>
            <a:ext cx="1376749" cy="138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>
            <p:ph idx="12" type="sldNum"/>
          </p:nvPr>
        </p:nvSpPr>
        <p:spPr>
          <a:xfrm>
            <a:off x="401093" y="4638325"/>
            <a:ext cx="45375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University of Hawaii at Manoa SCEL</a:t>
            </a:r>
          </a:p>
        </p:txBody>
      </p:sp>
      <p:cxnSp>
        <p:nvCxnSpPr>
          <p:cNvPr id="132" name="Shape 132"/>
          <p:cNvCxnSpPr/>
          <p:nvPr/>
        </p:nvCxnSpPr>
        <p:spPr>
          <a:xfrm>
            <a:off x="401100" y="4638325"/>
            <a:ext cx="8341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498412"/>
            <a:ext cx="8520599" cy="3070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Charging Chip Test</a:t>
            </a:r>
          </a:p>
          <a:p>
            <a:pPr indent="-228600" lvl="1" marL="914400" rtl="0">
              <a:spcBef>
                <a:spcPts val="0"/>
              </a:spcBef>
              <a:buFont typeface="Roboto Slab"/>
            </a:pPr>
            <a:r>
              <a:rPr lang="en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Test Results</a:t>
            </a:r>
          </a:p>
          <a:p>
            <a:pPr indent="-228600" lvl="0" marL="4572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BOM</a:t>
            </a:r>
          </a:p>
          <a:p>
            <a:pPr indent="-228600" lvl="1" marL="914400" rtl="0">
              <a:spcBef>
                <a:spcPts val="0"/>
              </a:spcBef>
              <a:buFont typeface="Roboto Slab"/>
            </a:pPr>
            <a:r>
              <a:rPr lang="en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5"/>
              </a:rPr>
              <a:t>Dragon Fruit Bill of Materials</a:t>
            </a:r>
          </a:p>
          <a:p>
            <a:pPr indent="-228600" lvl="0" marL="4572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Power Budget</a:t>
            </a:r>
          </a:p>
          <a:p>
            <a:pPr indent="-228600" lvl="1" marL="914400" rtl="0">
              <a:spcBef>
                <a:spcPts val="0"/>
              </a:spcBef>
              <a:buFont typeface="Roboto Slab"/>
            </a:pPr>
            <a:r>
              <a:rPr lang="en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6"/>
              </a:rPr>
              <a:t>Dragon Fruit Power Budget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34" name="Shape 134"/>
          <p:cNvSpPr txBox="1"/>
          <p:nvPr>
            <p:ph idx="2" type="sldNum"/>
          </p:nvPr>
        </p:nvSpPr>
        <p:spPr>
          <a:xfrm>
            <a:off x="8181282" y="46383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 sz="1200">
                <a:latin typeface="Roboto Slab"/>
                <a:ea typeface="Roboto Slab"/>
                <a:cs typeface="Roboto Slab"/>
                <a:sym typeface="Roboto Slab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599" cy="93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48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Problems</a:t>
            </a:r>
          </a:p>
        </p:txBody>
      </p:sp>
      <p:cxnSp>
        <p:nvCxnSpPr>
          <p:cNvPr id="140" name="Shape 140"/>
          <p:cNvCxnSpPr/>
          <p:nvPr/>
        </p:nvCxnSpPr>
        <p:spPr>
          <a:xfrm>
            <a:off x="401100" y="1415850"/>
            <a:ext cx="8341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 b="0" l="0" r="68302" t="0"/>
          <a:stretch/>
        </p:blipFill>
        <p:spPr>
          <a:xfrm>
            <a:off x="7767250" y="0"/>
            <a:ext cx="1376749" cy="138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>
            <p:ph idx="12" type="sldNum"/>
          </p:nvPr>
        </p:nvSpPr>
        <p:spPr>
          <a:xfrm>
            <a:off x="401093" y="4638325"/>
            <a:ext cx="45375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University of Hawaii at Manoa SCEL</a:t>
            </a:r>
          </a:p>
        </p:txBody>
      </p:sp>
      <p:cxnSp>
        <p:nvCxnSpPr>
          <p:cNvPr id="143" name="Shape 143"/>
          <p:cNvCxnSpPr/>
          <p:nvPr/>
        </p:nvCxnSpPr>
        <p:spPr>
          <a:xfrm>
            <a:off x="401100" y="4638325"/>
            <a:ext cx="8341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498412"/>
            <a:ext cx="8520599" cy="3070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Do not have breakout boards to test the sensors 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Unsure if all schematic connections are correct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Unsure how accurate the power budget is until testing is conducted 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45" name="Shape 145"/>
          <p:cNvSpPr txBox="1"/>
          <p:nvPr>
            <p:ph idx="2" type="sldNum"/>
          </p:nvPr>
        </p:nvSpPr>
        <p:spPr>
          <a:xfrm>
            <a:off x="8181282" y="46383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 sz="1200">
                <a:latin typeface="Roboto Slab"/>
                <a:ea typeface="Roboto Slab"/>
                <a:cs typeface="Roboto Slab"/>
                <a:sym typeface="Roboto Slab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445025"/>
            <a:ext cx="8520599" cy="970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48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Updated Schedule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523025"/>
            <a:ext cx="8520599" cy="289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Finish routing board</a:t>
            </a:r>
          </a:p>
          <a:p>
            <a:pPr indent="-228600" lvl="0" marL="4572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Finalize and approve design to send out </a:t>
            </a:r>
          </a:p>
          <a:p>
            <a:pPr indent="-228600" lvl="0" marL="4572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Start testing power subsystem and sensors</a:t>
            </a:r>
          </a:p>
          <a:p>
            <a:pPr indent="-228600" lvl="0" marL="4572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Start designing the housing</a:t>
            </a:r>
          </a:p>
          <a:p>
            <a:pPr indent="-228600" lvl="0" marL="4572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Begin preparing for the Poster Presentation and Report</a:t>
            </a:r>
          </a:p>
        </p:txBody>
      </p:sp>
      <p:cxnSp>
        <p:nvCxnSpPr>
          <p:cNvPr id="152" name="Shape 152"/>
          <p:cNvCxnSpPr/>
          <p:nvPr/>
        </p:nvCxnSpPr>
        <p:spPr>
          <a:xfrm>
            <a:off x="401100" y="1415850"/>
            <a:ext cx="8341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153" name="Shape 153"/>
          <p:cNvPicPr preferRelativeResize="0"/>
          <p:nvPr/>
        </p:nvPicPr>
        <p:blipFill rotWithShape="1">
          <a:blip r:embed="rId3">
            <a:alphaModFix/>
          </a:blip>
          <a:srcRect b="0" l="0" r="68302" t="0"/>
          <a:stretch/>
        </p:blipFill>
        <p:spPr>
          <a:xfrm>
            <a:off x="7767250" y="0"/>
            <a:ext cx="1376749" cy="138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>
            <p:ph idx="12" type="sldNum"/>
          </p:nvPr>
        </p:nvSpPr>
        <p:spPr>
          <a:xfrm>
            <a:off x="8181282" y="46383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 sz="1800">
                <a:latin typeface="Roboto Slab"/>
                <a:ea typeface="Roboto Slab"/>
                <a:cs typeface="Roboto Slab"/>
                <a:sym typeface="Roboto Slab"/>
              </a:rPr>
              <a:t>‹#›</a:t>
            </a:fld>
          </a:p>
        </p:txBody>
      </p:sp>
      <p:sp>
        <p:nvSpPr>
          <p:cNvPr id="155" name="Shape 155"/>
          <p:cNvSpPr txBox="1"/>
          <p:nvPr>
            <p:ph idx="2" type="sldNum"/>
          </p:nvPr>
        </p:nvSpPr>
        <p:spPr>
          <a:xfrm>
            <a:off x="401093" y="4638325"/>
            <a:ext cx="45375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University of Hawaii at Manoa SCEL</a:t>
            </a:r>
          </a:p>
        </p:txBody>
      </p:sp>
      <p:cxnSp>
        <p:nvCxnSpPr>
          <p:cNvPr id="156" name="Shape 156"/>
          <p:cNvCxnSpPr/>
          <p:nvPr/>
        </p:nvCxnSpPr>
        <p:spPr>
          <a:xfrm>
            <a:off x="401100" y="4638325"/>
            <a:ext cx="8341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48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Questions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11700" y="1522012"/>
            <a:ext cx="8520599" cy="3046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Any additional I/O ports to consider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Roboto Slab"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Debugging/verification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Roboto Slab"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Programming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Roboto Slab"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Serial transmission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Would a 5V MCU work with 3.3V SDA, SCL?</a:t>
            </a:r>
          </a:p>
          <a:p>
            <a:pPr indent="-228600" lvl="0" marL="4572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Multiple pull-up resistors for SDA, SCL?</a:t>
            </a:r>
          </a:p>
          <a:p>
            <a:pPr indent="-228600" lvl="1" marL="914400" rtl="0">
              <a:spcBef>
                <a:spcPts val="0"/>
              </a:spcBef>
              <a:buFont typeface="Roboto Slab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Resistors of different values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</p:txBody>
      </p:sp>
      <p:cxnSp>
        <p:nvCxnSpPr>
          <p:cNvPr id="163" name="Shape 163"/>
          <p:cNvCxnSpPr/>
          <p:nvPr/>
        </p:nvCxnSpPr>
        <p:spPr>
          <a:xfrm>
            <a:off x="401100" y="1415850"/>
            <a:ext cx="8341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 b="0" l="0" r="68302" t="0"/>
          <a:stretch/>
        </p:blipFill>
        <p:spPr>
          <a:xfrm>
            <a:off x="7767250" y="0"/>
            <a:ext cx="1376749" cy="138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>
            <p:ph idx="12" type="sldNum"/>
          </p:nvPr>
        </p:nvSpPr>
        <p:spPr>
          <a:xfrm>
            <a:off x="401093" y="4638325"/>
            <a:ext cx="45375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University of Hawaii at Manoa SCEL</a:t>
            </a:r>
          </a:p>
        </p:txBody>
      </p:sp>
      <p:cxnSp>
        <p:nvCxnSpPr>
          <p:cNvPr id="166" name="Shape 166"/>
          <p:cNvCxnSpPr/>
          <p:nvPr/>
        </p:nvCxnSpPr>
        <p:spPr>
          <a:xfrm>
            <a:off x="401100" y="4638325"/>
            <a:ext cx="8341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7" name="Shape 167"/>
          <p:cNvSpPr txBox="1"/>
          <p:nvPr>
            <p:ph idx="2" type="sldNum"/>
          </p:nvPr>
        </p:nvSpPr>
        <p:spPr>
          <a:xfrm>
            <a:off x="8181282" y="46383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 sz="1200">
                <a:latin typeface="Roboto Slab"/>
                <a:ea typeface="Roboto Slab"/>
                <a:cs typeface="Roboto Slab"/>
                <a:sym typeface="Roboto Slab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48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Thank You!</a:t>
            </a:r>
          </a:p>
        </p:txBody>
      </p:sp>
      <p:sp>
        <p:nvSpPr>
          <p:cNvPr id="173" name="Shape 173"/>
          <p:cNvSpPr txBox="1"/>
          <p:nvPr>
            <p:ph idx="12" type="sldNum"/>
          </p:nvPr>
        </p:nvSpPr>
        <p:spPr>
          <a:xfrm>
            <a:off x="8181282" y="46383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 sz="1200">
                <a:latin typeface="Roboto Slab"/>
                <a:ea typeface="Roboto Slab"/>
                <a:cs typeface="Roboto Slab"/>
                <a:sym typeface="Roboto Slab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