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12"/>
  </p:notesMasterIdLst>
  <p:sldIdLst>
    <p:sldId id="256" r:id="rId3"/>
    <p:sldId id="257" r:id="rId4"/>
    <p:sldId id="266" r:id="rId5"/>
    <p:sldId id="267" r:id="rId6"/>
    <p:sldId id="268" r:id="rId7"/>
    <p:sldId id="269" r:id="rId8"/>
    <p:sldId id="270" r:id="rId9"/>
    <p:sldId id="271" r:id="rId10"/>
    <p:sldId id="264" r:id="rId11"/>
  </p:sldIdLst>
  <p:sldSz cx="9144000" cy="5143500" type="screen16x9"/>
  <p:notesSz cx="6858000" cy="9144000"/>
  <p:embeddedFontLst>
    <p:embeddedFont>
      <p:font typeface="Open Sans" panose="020B0604020202020204" charset="0"/>
      <p:regular r:id="rId13"/>
      <p:bold r:id="rId14"/>
      <p:italic r:id="rId15"/>
      <p:boldItalic r:id="rId16"/>
    </p:embeddedFont>
    <p:embeddedFont>
      <p:font typeface="Economica" panose="020B0604020202020204" charset="0"/>
      <p:regular r:id="rId17"/>
      <p:bold r:id="rId18"/>
      <p:italic r:id="rId19"/>
      <p:boldItalic r:id="rId20"/>
    </p:embeddedFont>
  </p:embeddedFontLst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8B08"/>
    <a:srgbClr val="D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1" d="100"/>
          <a:sy n="141" d="100"/>
        </p:scale>
        <p:origin x="66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4462278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0355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606041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75950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91388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868700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02609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56073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132366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4029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2744012" y="756700"/>
            <a:ext cx="1081625" cy="1124950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0" name="Shape 10"/>
          <p:cNvSpPr/>
          <p:nvPr/>
        </p:nvSpPr>
        <p:spPr>
          <a:xfrm rot="10800000">
            <a:off x="5318350" y="3266725"/>
            <a:ext cx="1081625" cy="1124950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3044700" y="1444255"/>
            <a:ext cx="3054600" cy="15371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 rtl="0">
              <a:spcBef>
                <a:spcPts val="0"/>
              </a:spcBef>
              <a:defRPr/>
            </a:lvl1pPr>
            <a:lvl2pPr algn="ctr" rtl="0">
              <a:spcBef>
                <a:spcPts val="0"/>
              </a:spcBef>
              <a:defRPr/>
            </a:lvl2pPr>
            <a:lvl3pPr algn="ctr" rtl="0">
              <a:spcBef>
                <a:spcPts val="0"/>
              </a:spcBef>
              <a:defRPr/>
            </a:lvl3pPr>
            <a:lvl4pPr algn="ctr" rtl="0">
              <a:spcBef>
                <a:spcPts val="0"/>
              </a:spcBef>
              <a:defRPr/>
            </a:lvl4pPr>
            <a:lvl5pPr algn="ctr" rtl="0">
              <a:spcBef>
                <a:spcPts val="0"/>
              </a:spcBef>
              <a:defRPr/>
            </a:lvl5pPr>
            <a:lvl6pPr algn="ctr" rtl="0">
              <a:spcBef>
                <a:spcPts val="0"/>
              </a:spcBef>
              <a:defRPr/>
            </a:lvl6pPr>
            <a:lvl7pPr algn="ctr" rtl="0">
              <a:spcBef>
                <a:spcPts val="0"/>
              </a:spcBef>
              <a:defRPr/>
            </a:lvl7pPr>
            <a:lvl8pPr algn="ctr" rtl="0">
              <a:spcBef>
                <a:spcPts val="0"/>
              </a:spcBef>
              <a:defRPr/>
            </a:lvl8pPr>
            <a:lvl9pPr algn="ctr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3044700" y="3116580"/>
            <a:ext cx="3054600" cy="701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5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311700" y="957125"/>
            <a:ext cx="8520599" cy="21287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1pPr>
            <a:lvl2pPr algn="ctr" rtl="0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2pPr>
            <a:lvl3pPr algn="ctr" rtl="0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3pPr>
            <a:lvl4pPr algn="ctr" rtl="0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4pPr>
            <a:lvl5pPr algn="ctr" rtl="0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5pPr>
            <a:lvl6pPr algn="ctr" rtl="0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6pPr>
            <a:lvl7pPr algn="ctr" rtl="0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7pPr>
            <a:lvl8pPr algn="ctr" rtl="0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8pPr>
            <a:lvl9pPr algn="ctr" rtl="0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311700" y="3162000"/>
            <a:ext cx="8520599" cy="1071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 rtl="0">
              <a:spcBef>
                <a:spcPts val="0"/>
              </a:spcBef>
              <a:defRPr/>
            </a:lvl1pPr>
            <a:lvl2pPr algn="ctr" rtl="0">
              <a:spcBef>
                <a:spcPts val="0"/>
              </a:spcBef>
              <a:defRPr/>
            </a:lvl2pPr>
            <a:lvl3pPr algn="ctr" rtl="0">
              <a:spcBef>
                <a:spcPts val="0"/>
              </a:spcBef>
              <a:defRPr/>
            </a:lvl3pPr>
            <a:lvl4pPr algn="ctr" rtl="0">
              <a:spcBef>
                <a:spcPts val="0"/>
              </a:spcBef>
              <a:defRPr/>
            </a:lvl4pPr>
            <a:lvl5pPr algn="ctr" rtl="0">
              <a:spcBef>
                <a:spcPts val="0"/>
              </a:spcBef>
              <a:defRPr/>
            </a:lvl5pPr>
            <a:lvl6pPr algn="ctr" rtl="0">
              <a:spcBef>
                <a:spcPts val="0"/>
              </a:spcBef>
              <a:defRPr/>
            </a:lvl6pPr>
            <a:lvl7pPr algn="ctr" rtl="0">
              <a:spcBef>
                <a:spcPts val="0"/>
              </a:spcBef>
              <a:defRPr/>
            </a:lvl7pPr>
            <a:lvl8pPr algn="ctr" rtl="0">
              <a:spcBef>
                <a:spcPts val="0"/>
              </a:spcBef>
              <a:defRPr/>
            </a:lvl8pPr>
            <a:lvl9pPr algn="ctr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5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50">
        <p14:reveal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5200"/>
            </a:lvl1pPr>
            <a:lvl2pPr algn="ctr">
              <a:spcBef>
                <a:spcPts val="0"/>
              </a:spcBef>
              <a:buSzPct val="100000"/>
              <a:defRPr sz="5200"/>
            </a:lvl2pPr>
            <a:lvl3pPr algn="ctr">
              <a:spcBef>
                <a:spcPts val="0"/>
              </a:spcBef>
              <a:buSzPct val="100000"/>
              <a:defRPr sz="5200"/>
            </a:lvl3pPr>
            <a:lvl4pPr algn="ctr">
              <a:spcBef>
                <a:spcPts val="0"/>
              </a:spcBef>
              <a:buSzPct val="100000"/>
              <a:defRPr sz="5200"/>
            </a:lvl4pPr>
            <a:lvl5pPr algn="ctr">
              <a:spcBef>
                <a:spcPts val="0"/>
              </a:spcBef>
              <a:buSzPct val="100000"/>
              <a:defRPr sz="5200"/>
            </a:lvl5pPr>
            <a:lvl6pPr algn="ctr">
              <a:spcBef>
                <a:spcPts val="0"/>
              </a:spcBef>
              <a:buSzPct val="100000"/>
              <a:defRPr sz="5200"/>
            </a:lvl6pPr>
            <a:lvl7pPr algn="ctr">
              <a:spcBef>
                <a:spcPts val="0"/>
              </a:spcBef>
              <a:buSzPct val="100000"/>
              <a:defRPr sz="5200"/>
            </a:lvl7pPr>
            <a:lvl8pPr algn="ctr">
              <a:spcBef>
                <a:spcPts val="0"/>
              </a:spcBef>
              <a:buSzPct val="100000"/>
              <a:defRPr sz="5200"/>
            </a:lvl8pPr>
            <a:lvl9pPr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50">
        <p14:reveal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Title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599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algn="ctr">
              <a:spcBef>
                <a:spcPts val="0"/>
              </a:spcBef>
              <a:buSzPct val="100000"/>
              <a:defRPr sz="3600"/>
            </a:lvl1pPr>
            <a:lvl2pPr algn="ctr">
              <a:spcBef>
                <a:spcPts val="0"/>
              </a:spcBef>
              <a:buSzPct val="100000"/>
              <a:defRPr sz="3600"/>
            </a:lvl2pPr>
            <a:lvl3pPr algn="ctr">
              <a:spcBef>
                <a:spcPts val="0"/>
              </a:spcBef>
              <a:buSzPct val="100000"/>
              <a:defRPr sz="3600"/>
            </a:lvl3pPr>
            <a:lvl4pPr algn="ctr">
              <a:spcBef>
                <a:spcPts val="0"/>
              </a:spcBef>
              <a:buSzPct val="100000"/>
              <a:defRPr sz="3600"/>
            </a:lvl4pPr>
            <a:lvl5pPr algn="ctr">
              <a:spcBef>
                <a:spcPts val="0"/>
              </a:spcBef>
              <a:buSzPct val="100000"/>
              <a:defRPr sz="3600"/>
            </a:lvl5pPr>
            <a:lvl6pPr algn="ctr">
              <a:spcBef>
                <a:spcPts val="0"/>
              </a:spcBef>
              <a:buSzPct val="100000"/>
              <a:defRPr sz="3600"/>
            </a:lvl6pPr>
            <a:lvl7pPr algn="ctr">
              <a:spcBef>
                <a:spcPts val="0"/>
              </a:spcBef>
              <a:buSzPct val="100000"/>
              <a:defRPr sz="3600"/>
            </a:lvl7pPr>
            <a:lvl8pPr algn="ctr">
              <a:spcBef>
                <a:spcPts val="0"/>
              </a:spcBef>
              <a:buSzPct val="100000"/>
              <a:defRPr sz="3600"/>
            </a:lvl8pPr>
            <a:lvl9pPr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44" name="Shape 14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50">
        <p14:reveal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8" name="Shape 14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50">
        <p14:reveal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152" name="Shape 152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153" name="Shape 15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50">
        <p14:reveal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6" name="Shape 15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50">
        <p14:reveal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SzPct val="100000"/>
              <a:defRPr sz="2400"/>
            </a:lvl1pPr>
            <a:lvl2pPr>
              <a:spcBef>
                <a:spcPts val="0"/>
              </a:spcBef>
              <a:buSzPct val="100000"/>
              <a:defRPr sz="2400"/>
            </a:lvl2pPr>
            <a:lvl3pPr>
              <a:spcBef>
                <a:spcPts val="0"/>
              </a:spcBef>
              <a:buSzPct val="100000"/>
              <a:defRPr sz="2400"/>
            </a:lvl3pPr>
            <a:lvl4pPr>
              <a:spcBef>
                <a:spcPts val="0"/>
              </a:spcBef>
              <a:buSzPct val="100000"/>
              <a:defRPr sz="2400"/>
            </a:lvl4pPr>
            <a:lvl5pPr>
              <a:spcBef>
                <a:spcPts val="0"/>
              </a:spcBef>
              <a:buSzPct val="100000"/>
              <a:defRPr sz="2400"/>
            </a:lvl5pPr>
            <a:lvl6pPr>
              <a:spcBef>
                <a:spcPts val="0"/>
              </a:spcBef>
              <a:buSzPct val="100000"/>
              <a:defRPr sz="2400"/>
            </a:lvl6pPr>
            <a:lvl7pPr>
              <a:spcBef>
                <a:spcPts val="0"/>
              </a:spcBef>
              <a:buSzPct val="100000"/>
              <a:defRPr sz="2400"/>
            </a:lvl7pPr>
            <a:lvl8pPr>
              <a:spcBef>
                <a:spcPts val="0"/>
              </a:spcBef>
              <a:buSzPct val="100000"/>
              <a:defRPr sz="2400"/>
            </a:lvl8pPr>
            <a:lvl9pPr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2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50">
        <p14:reveal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buSzPct val="100000"/>
              <a:defRPr sz="4800"/>
            </a:lvl1pPr>
            <a:lvl2pPr>
              <a:spcBef>
                <a:spcPts val="0"/>
              </a:spcBef>
              <a:buSzPct val="100000"/>
              <a:defRPr sz="4800"/>
            </a:lvl2pPr>
            <a:lvl3pPr>
              <a:spcBef>
                <a:spcPts val="0"/>
              </a:spcBef>
              <a:buSzPct val="100000"/>
              <a:defRPr sz="4800"/>
            </a:lvl3pPr>
            <a:lvl4pPr>
              <a:spcBef>
                <a:spcPts val="0"/>
              </a:spcBef>
              <a:buSzPct val="100000"/>
              <a:defRPr sz="4800"/>
            </a:lvl4pPr>
            <a:lvl5pPr>
              <a:spcBef>
                <a:spcPts val="0"/>
              </a:spcBef>
              <a:buSzPct val="100000"/>
              <a:defRPr sz="4800"/>
            </a:lvl5pPr>
            <a:lvl6pPr>
              <a:spcBef>
                <a:spcPts val="0"/>
              </a:spcBef>
              <a:buSzPct val="100000"/>
              <a:defRPr sz="4800"/>
            </a:lvl6pPr>
            <a:lvl7pPr>
              <a:spcBef>
                <a:spcPts val="0"/>
              </a:spcBef>
              <a:buSzPct val="100000"/>
              <a:defRPr sz="4800"/>
            </a:lvl7pPr>
            <a:lvl8pPr>
              <a:spcBef>
                <a:spcPts val="0"/>
              </a:spcBef>
              <a:buSzPct val="100000"/>
              <a:defRPr sz="4800"/>
            </a:lvl8pPr>
            <a:lvl9pPr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63" name="Shape 16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50">
        <p14:reveal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/>
          <p:nvPr/>
        </p:nvSpPr>
        <p:spPr>
          <a:xfrm>
            <a:off x="4572000" y="-125"/>
            <a:ext cx="4572000" cy="51434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6" name="Shape 166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199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4200"/>
            </a:lvl1pPr>
            <a:lvl2pPr algn="ctr">
              <a:spcBef>
                <a:spcPts val="0"/>
              </a:spcBef>
              <a:buSzPct val="100000"/>
              <a:defRPr sz="4200"/>
            </a:lvl2pPr>
            <a:lvl3pPr algn="ctr">
              <a:spcBef>
                <a:spcPts val="0"/>
              </a:spcBef>
              <a:buSzPct val="100000"/>
              <a:defRPr sz="4200"/>
            </a:lvl3pPr>
            <a:lvl4pPr algn="ctr">
              <a:spcBef>
                <a:spcPts val="0"/>
              </a:spcBef>
              <a:buSzPct val="100000"/>
              <a:defRPr sz="4200"/>
            </a:lvl4pPr>
            <a:lvl5pPr algn="ctr">
              <a:spcBef>
                <a:spcPts val="0"/>
              </a:spcBef>
              <a:buSzPct val="100000"/>
              <a:defRPr sz="4200"/>
            </a:lvl5pPr>
            <a:lvl6pPr algn="ctr">
              <a:spcBef>
                <a:spcPts val="0"/>
              </a:spcBef>
              <a:buSzPct val="100000"/>
              <a:defRPr sz="4200"/>
            </a:lvl6pPr>
            <a:lvl7pPr algn="ctr">
              <a:spcBef>
                <a:spcPts val="0"/>
              </a:spcBef>
              <a:buSzPct val="100000"/>
              <a:defRPr sz="4200"/>
            </a:lvl7pPr>
            <a:lvl8pPr algn="ctr">
              <a:spcBef>
                <a:spcPts val="0"/>
              </a:spcBef>
              <a:buSzPct val="100000"/>
              <a:defRPr sz="4200"/>
            </a:lvl8pPr>
            <a:lvl9pPr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167" name="Shape 167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199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168" name="Shape 168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0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9" name="Shape 16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5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/>
        </p:nvSpPr>
        <p:spPr>
          <a:xfrm flipH="1">
            <a:off x="7595937" y="460225"/>
            <a:ext cx="1081625" cy="1124950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6" name="Shape 16"/>
          <p:cNvSpPr/>
          <p:nvPr/>
        </p:nvSpPr>
        <p:spPr>
          <a:xfrm rot="10800000" flipH="1">
            <a:off x="466425" y="3558325"/>
            <a:ext cx="1081625" cy="1124950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defRPr/>
            </a:lvl1pPr>
            <a:lvl2pPr algn="ctr" rtl="0">
              <a:spcBef>
                <a:spcPts val="0"/>
              </a:spcBef>
              <a:defRPr/>
            </a:lvl2pPr>
            <a:lvl3pPr algn="ctr" rtl="0">
              <a:spcBef>
                <a:spcPts val="0"/>
              </a:spcBef>
              <a:defRPr/>
            </a:lvl3pPr>
            <a:lvl4pPr algn="ctr" rtl="0">
              <a:spcBef>
                <a:spcPts val="0"/>
              </a:spcBef>
              <a:defRPr/>
            </a:lvl4pPr>
            <a:lvl5pPr algn="ctr" rtl="0">
              <a:spcBef>
                <a:spcPts val="0"/>
              </a:spcBef>
              <a:defRPr/>
            </a:lvl5pPr>
            <a:lvl6pPr algn="ctr" rtl="0">
              <a:spcBef>
                <a:spcPts val="0"/>
              </a:spcBef>
              <a:defRPr/>
            </a:lvl6pPr>
            <a:lvl7pPr algn="ctr" rtl="0">
              <a:spcBef>
                <a:spcPts val="0"/>
              </a:spcBef>
              <a:defRPr/>
            </a:lvl7pPr>
            <a:lvl8pPr algn="ctr" rtl="0">
              <a:spcBef>
                <a:spcPts val="0"/>
              </a:spcBef>
              <a:defRPr/>
            </a:lvl8pPr>
            <a:lvl9pPr algn="ctr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50">
        <p14:reveal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172" name="Shape 17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50">
        <p14:reveal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599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12000"/>
            </a:lvl1pPr>
            <a:lvl2pPr algn="ctr">
              <a:spcBef>
                <a:spcPts val="0"/>
              </a:spcBef>
              <a:buSzPct val="100000"/>
              <a:defRPr sz="12000"/>
            </a:lvl2pPr>
            <a:lvl3pPr algn="ctr">
              <a:spcBef>
                <a:spcPts val="0"/>
              </a:spcBef>
              <a:buSzPct val="100000"/>
              <a:defRPr sz="12000"/>
            </a:lvl3pPr>
            <a:lvl4pPr algn="ctr">
              <a:spcBef>
                <a:spcPts val="0"/>
              </a:spcBef>
              <a:buSzPct val="100000"/>
              <a:defRPr sz="12000"/>
            </a:lvl4pPr>
            <a:lvl5pPr algn="ctr">
              <a:spcBef>
                <a:spcPts val="0"/>
              </a:spcBef>
              <a:buSzPct val="100000"/>
              <a:defRPr sz="12000"/>
            </a:lvl5pPr>
            <a:lvl6pPr algn="ctr">
              <a:spcBef>
                <a:spcPts val="0"/>
              </a:spcBef>
              <a:buSzPct val="100000"/>
              <a:defRPr sz="12000"/>
            </a:lvl6pPr>
            <a:lvl7pPr algn="ctr">
              <a:spcBef>
                <a:spcPts val="0"/>
              </a:spcBef>
              <a:buSzPct val="100000"/>
              <a:defRPr sz="12000"/>
            </a:lvl7pPr>
            <a:lvl8pPr algn="ctr">
              <a:spcBef>
                <a:spcPts val="0"/>
              </a:spcBef>
              <a:buSzPct val="100000"/>
              <a:defRPr sz="12000"/>
            </a:lvl8pPr>
            <a:lvl9pPr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599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defRPr/>
            </a:lvl1pPr>
            <a:lvl2pPr algn="ctr">
              <a:spcBef>
                <a:spcPts val="0"/>
              </a:spcBef>
              <a:defRPr/>
            </a:lvl2pPr>
            <a:lvl3pPr algn="ctr">
              <a:spcBef>
                <a:spcPts val="0"/>
              </a:spcBef>
              <a:defRPr/>
            </a:lvl3pPr>
            <a:lvl4pPr algn="ctr">
              <a:spcBef>
                <a:spcPts val="0"/>
              </a:spcBef>
              <a:defRPr/>
            </a:lvl4pPr>
            <a:lvl5pPr algn="ctr">
              <a:spcBef>
                <a:spcPts val="0"/>
              </a:spcBef>
              <a:defRPr/>
            </a:lvl5pPr>
            <a:lvl6pPr algn="ctr">
              <a:spcBef>
                <a:spcPts val="0"/>
              </a:spcBef>
              <a:defRPr/>
            </a:lvl6pPr>
            <a:lvl7pPr algn="ctr">
              <a:spcBef>
                <a:spcPts val="0"/>
              </a:spcBef>
              <a:defRPr/>
            </a:lvl7pPr>
            <a:lvl8pPr algn="ctr">
              <a:spcBef>
                <a:spcPts val="0"/>
              </a:spcBef>
              <a:defRPr/>
            </a:lvl8pPr>
            <a:lvl9pPr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6" name="Shape 17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50">
        <p14:reveal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5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599" cy="8312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599" cy="3354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5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599" cy="8312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3999899" cy="3354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buSzPct val="100000"/>
              <a:defRPr sz="1400"/>
            </a:lvl1pPr>
            <a:lvl2pPr rtl="0">
              <a:spcBef>
                <a:spcPts val="0"/>
              </a:spcBef>
              <a:buSzPct val="100000"/>
              <a:defRPr sz="1200"/>
            </a:lvl2pPr>
            <a:lvl3pPr rtl="0">
              <a:spcBef>
                <a:spcPts val="0"/>
              </a:spcBef>
              <a:buSzPct val="100000"/>
              <a:defRPr sz="1200"/>
            </a:lvl3pPr>
            <a:lvl4pPr rtl="0">
              <a:spcBef>
                <a:spcPts val="0"/>
              </a:spcBef>
              <a:buSzPct val="100000"/>
              <a:defRPr sz="1200"/>
            </a:lvl4pPr>
            <a:lvl5pPr rtl="0">
              <a:spcBef>
                <a:spcPts val="0"/>
              </a:spcBef>
              <a:buSzPct val="100000"/>
              <a:defRPr sz="1200"/>
            </a:lvl5pPr>
            <a:lvl6pPr rtl="0">
              <a:spcBef>
                <a:spcPts val="0"/>
              </a:spcBef>
              <a:buSzPct val="100000"/>
              <a:defRPr sz="1200"/>
            </a:lvl6pPr>
            <a:lvl7pPr rtl="0">
              <a:spcBef>
                <a:spcPts val="0"/>
              </a:spcBef>
              <a:buSzPct val="100000"/>
              <a:defRPr sz="1200"/>
            </a:lvl7pPr>
            <a:lvl8pPr rtl="0">
              <a:spcBef>
                <a:spcPts val="0"/>
              </a:spcBef>
              <a:buSzPct val="100000"/>
              <a:defRPr sz="1200"/>
            </a:lvl8pPr>
            <a:lvl9pPr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2"/>
          </p:nvPr>
        </p:nvSpPr>
        <p:spPr>
          <a:xfrm>
            <a:off x="4832400" y="1225225"/>
            <a:ext cx="3999899" cy="3354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buSzPct val="100000"/>
              <a:defRPr sz="1400"/>
            </a:lvl1pPr>
            <a:lvl2pPr rtl="0">
              <a:spcBef>
                <a:spcPts val="0"/>
              </a:spcBef>
              <a:buSzPct val="100000"/>
              <a:defRPr sz="1200"/>
            </a:lvl2pPr>
            <a:lvl3pPr rtl="0">
              <a:spcBef>
                <a:spcPts val="0"/>
              </a:spcBef>
              <a:buSzPct val="100000"/>
              <a:defRPr sz="1200"/>
            </a:lvl3pPr>
            <a:lvl4pPr rtl="0">
              <a:spcBef>
                <a:spcPts val="0"/>
              </a:spcBef>
              <a:buSzPct val="100000"/>
              <a:defRPr sz="1200"/>
            </a:lvl4pPr>
            <a:lvl5pPr rtl="0">
              <a:spcBef>
                <a:spcPts val="0"/>
              </a:spcBef>
              <a:buSzPct val="100000"/>
              <a:defRPr sz="1200"/>
            </a:lvl5pPr>
            <a:lvl6pPr rtl="0">
              <a:spcBef>
                <a:spcPts val="0"/>
              </a:spcBef>
              <a:buSzPct val="100000"/>
              <a:defRPr sz="1200"/>
            </a:lvl6pPr>
            <a:lvl7pPr rtl="0">
              <a:spcBef>
                <a:spcPts val="0"/>
              </a:spcBef>
              <a:buSzPct val="100000"/>
              <a:defRPr sz="1200"/>
            </a:lvl7pPr>
            <a:lvl8pPr rtl="0">
              <a:spcBef>
                <a:spcPts val="0"/>
              </a:spcBef>
              <a:buSzPct val="100000"/>
              <a:defRPr sz="1200"/>
            </a:lvl8pPr>
            <a:lvl9pPr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5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599" cy="8312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5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buSzPct val="100000"/>
              <a:defRPr sz="3000"/>
            </a:lvl1pPr>
            <a:lvl2pPr rtl="0">
              <a:spcBef>
                <a:spcPts val="0"/>
              </a:spcBef>
              <a:buSzPct val="100000"/>
              <a:defRPr sz="3000"/>
            </a:lvl2pPr>
            <a:lvl3pPr rtl="0">
              <a:spcBef>
                <a:spcPts val="0"/>
              </a:spcBef>
              <a:buSzPct val="100000"/>
              <a:defRPr sz="3000"/>
            </a:lvl3pPr>
            <a:lvl4pPr rtl="0">
              <a:spcBef>
                <a:spcPts val="0"/>
              </a:spcBef>
              <a:buSzPct val="100000"/>
              <a:defRPr sz="3000"/>
            </a:lvl4pPr>
            <a:lvl5pPr rtl="0">
              <a:spcBef>
                <a:spcPts val="0"/>
              </a:spcBef>
              <a:buSzPct val="100000"/>
              <a:defRPr sz="3000"/>
            </a:lvl5pPr>
            <a:lvl6pPr rtl="0">
              <a:spcBef>
                <a:spcPts val="0"/>
              </a:spcBef>
              <a:buSzPct val="100000"/>
              <a:defRPr sz="3000"/>
            </a:lvl6pPr>
            <a:lvl7pPr rtl="0">
              <a:spcBef>
                <a:spcPts val="0"/>
              </a:spcBef>
              <a:buSzPct val="100000"/>
              <a:defRPr sz="3000"/>
            </a:lvl7pPr>
            <a:lvl8pPr rtl="0">
              <a:spcBef>
                <a:spcPts val="0"/>
              </a:spcBef>
              <a:buSzPct val="100000"/>
              <a:defRPr sz="3000"/>
            </a:lvl8pPr>
            <a:lvl9pPr rtl="0">
              <a:spcBef>
                <a:spcPts val="0"/>
              </a:spcBef>
              <a:buSzPct val="100000"/>
              <a:defRPr sz="30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311700" y="1399399"/>
            <a:ext cx="2807999" cy="2784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buSzPct val="100000"/>
              <a:defRPr sz="1200"/>
            </a:lvl1pPr>
            <a:lvl2pPr rtl="0">
              <a:spcBef>
                <a:spcPts val="0"/>
              </a:spcBef>
              <a:buSzPct val="100000"/>
              <a:defRPr sz="1200"/>
            </a:lvl2pPr>
            <a:lvl3pPr rtl="0">
              <a:spcBef>
                <a:spcPts val="0"/>
              </a:spcBef>
              <a:buSzPct val="100000"/>
              <a:defRPr sz="1200"/>
            </a:lvl3pPr>
            <a:lvl4pPr rtl="0">
              <a:spcBef>
                <a:spcPts val="0"/>
              </a:spcBef>
              <a:buSzPct val="100000"/>
              <a:defRPr sz="1200"/>
            </a:lvl4pPr>
            <a:lvl5pPr rtl="0">
              <a:spcBef>
                <a:spcPts val="0"/>
              </a:spcBef>
              <a:buSzPct val="100000"/>
              <a:defRPr sz="1200"/>
            </a:lvl5pPr>
            <a:lvl6pPr rtl="0">
              <a:spcBef>
                <a:spcPts val="0"/>
              </a:spcBef>
              <a:buSzPct val="100000"/>
              <a:defRPr sz="1200"/>
            </a:lvl6pPr>
            <a:lvl7pPr rtl="0">
              <a:spcBef>
                <a:spcPts val="0"/>
              </a:spcBef>
              <a:buSzPct val="100000"/>
              <a:defRPr sz="1200"/>
            </a:lvl7pPr>
            <a:lvl8pPr rtl="0">
              <a:spcBef>
                <a:spcPts val="0"/>
              </a:spcBef>
              <a:buSzPct val="100000"/>
              <a:defRPr sz="1200"/>
            </a:lvl8pPr>
            <a:lvl9pPr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5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5878799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buSzPct val="100000"/>
              <a:defRPr sz="4800"/>
            </a:lvl1pPr>
            <a:lvl2pPr rtl="0">
              <a:spcBef>
                <a:spcPts val="0"/>
              </a:spcBef>
              <a:buSzPct val="100000"/>
              <a:defRPr sz="4800"/>
            </a:lvl2pPr>
            <a:lvl3pPr rtl="0">
              <a:spcBef>
                <a:spcPts val="0"/>
              </a:spcBef>
              <a:buSzPct val="100000"/>
              <a:defRPr sz="4800"/>
            </a:lvl3pPr>
            <a:lvl4pPr rtl="0">
              <a:spcBef>
                <a:spcPts val="0"/>
              </a:spcBef>
              <a:buSzPct val="100000"/>
              <a:defRPr sz="4800"/>
            </a:lvl4pPr>
            <a:lvl5pPr rtl="0">
              <a:spcBef>
                <a:spcPts val="0"/>
              </a:spcBef>
              <a:buSzPct val="100000"/>
              <a:defRPr sz="4800"/>
            </a:lvl5pPr>
            <a:lvl6pPr rtl="0">
              <a:spcBef>
                <a:spcPts val="0"/>
              </a:spcBef>
              <a:buSzPct val="100000"/>
              <a:defRPr sz="4800"/>
            </a:lvl6pPr>
            <a:lvl7pPr rtl="0">
              <a:spcBef>
                <a:spcPts val="0"/>
              </a:spcBef>
              <a:buSzPct val="100000"/>
              <a:defRPr sz="4800"/>
            </a:lvl7pPr>
            <a:lvl8pPr rtl="0">
              <a:spcBef>
                <a:spcPts val="0"/>
              </a:spcBef>
              <a:buSzPct val="100000"/>
              <a:defRPr sz="4800"/>
            </a:lvl8pPr>
            <a:lvl9pPr rtl="0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5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/>
        </p:nvSpPr>
        <p:spPr>
          <a:xfrm>
            <a:off x="4572000" y="-25"/>
            <a:ext cx="4572000" cy="51434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42" name="Shape 42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265500" y="929275"/>
            <a:ext cx="4045199" cy="17861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 rtl="0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1pPr>
            <a:lvl2pPr algn="ctr" rtl="0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2pPr>
            <a:lvl3pPr algn="ctr" rtl="0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3pPr>
            <a:lvl4pPr algn="ctr" rtl="0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4pPr>
            <a:lvl5pPr algn="ctr" rtl="0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5pPr>
            <a:lvl6pPr algn="ctr" rtl="0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6pPr>
            <a:lvl7pPr algn="ctr" rtl="0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7pPr>
            <a:lvl8pPr algn="ctr" rtl="0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8pPr>
            <a:lvl9pPr algn="ctr" rtl="0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ubTitle" idx="1"/>
          </p:nvPr>
        </p:nvSpPr>
        <p:spPr>
          <a:xfrm>
            <a:off x="265500" y="2769000"/>
            <a:ext cx="4045199" cy="15740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5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319500" y="4218925"/>
            <a:ext cx="5998800" cy="5987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5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599" cy="831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rtl="0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rtl="0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rtl="0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rtl="0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rtl="0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rtl="0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rtl="0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rtl="0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599" cy="335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Open Sans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‹#›</a:t>
            </a:fld>
            <a:endParaRPr lang="en" sz="100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slow" p14:dur="1150">
        <p14:reveal/>
      </p:transition>
    </mc:Choice>
    <mc:Fallback xmlns="">
      <p:transition spd="slow">
        <p:fade/>
      </p:transition>
    </mc:Fallback>
  </mc:AlternateConten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mc:AlternateContent xmlns:mc="http://schemas.openxmlformats.org/markup-compatibility/2006" xmlns:p14="http://schemas.microsoft.com/office/powerpoint/2010/main">
    <mc:Choice Requires="p14">
      <p:transition spd="slow" p14:dur="1150">
        <p14:reveal/>
      </p:transition>
    </mc:Choice>
    <mc:Fallback xmlns="">
      <p:transition spd="slow">
        <p:fade/>
      </p:transition>
    </mc:Fallback>
  </mc:AlternateConten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4.JP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5" Type="http://schemas.openxmlformats.org/officeDocument/2006/relationships/image" Target="../media/image1.png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jpeg"/><Relationship Id="rId5" Type="http://schemas.openxmlformats.org/officeDocument/2006/relationships/image" Target="../media/image11.jpg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Shape 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11982" y="180108"/>
            <a:ext cx="2368347" cy="2888805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Shape 59"/>
          <p:cNvSpPr txBox="1">
            <a:spLocks noGrp="1"/>
          </p:cNvSpPr>
          <p:nvPr>
            <p:ph type="ctrTitle"/>
          </p:nvPr>
        </p:nvSpPr>
        <p:spPr>
          <a:xfrm>
            <a:off x="2867891" y="672644"/>
            <a:ext cx="3408218" cy="15371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Cranberry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100" b="1" i="1" dirty="0"/>
              <a:t>Experimental Weatherbox Platform</a:t>
            </a:r>
          </a:p>
        </p:txBody>
      </p:sp>
      <p:sp>
        <p:nvSpPr>
          <p:cNvPr id="60" name="Shape 60"/>
          <p:cNvSpPr txBox="1">
            <a:spLocks noGrp="1"/>
          </p:cNvSpPr>
          <p:nvPr>
            <p:ph type="subTitle" idx="1"/>
          </p:nvPr>
        </p:nvSpPr>
        <p:spPr>
          <a:xfrm>
            <a:off x="3044700" y="2209843"/>
            <a:ext cx="3054600" cy="159278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dirty="0"/>
              <a:t>Kim Pee Castro</a:t>
            </a:r>
          </a:p>
          <a:p>
            <a:pPr>
              <a:spcBef>
                <a:spcPts val="0"/>
              </a:spcBef>
              <a:buNone/>
            </a:pPr>
            <a:r>
              <a:rPr lang="en" dirty="0"/>
              <a:t>Brandon </a:t>
            </a:r>
            <a:r>
              <a:rPr lang="en" dirty="0" smtClean="0"/>
              <a:t>Amano</a:t>
            </a:r>
          </a:p>
          <a:p>
            <a:pPr>
              <a:spcBef>
                <a:spcPts val="0"/>
              </a:spcBef>
              <a:buNone/>
            </a:pPr>
            <a:endParaRPr lang="en" sz="1000" dirty="0" smtClean="0"/>
          </a:p>
          <a:p>
            <a:pPr>
              <a:spcBef>
                <a:spcPts val="0"/>
              </a:spcBef>
              <a:buNone/>
            </a:pPr>
            <a:endParaRPr lang="en" sz="1000" dirty="0"/>
          </a:p>
          <a:p>
            <a:pPr>
              <a:spcBef>
                <a:spcPts val="0"/>
              </a:spcBef>
              <a:buNone/>
            </a:pPr>
            <a:r>
              <a:rPr lang="en" sz="1800" dirty="0" smtClean="0"/>
              <a:t>Proposal Presentation</a:t>
            </a:r>
          </a:p>
          <a:p>
            <a:pPr>
              <a:spcBef>
                <a:spcPts val="0"/>
              </a:spcBef>
              <a:buNone/>
            </a:pPr>
            <a:r>
              <a:rPr lang="en" sz="1800" dirty="0" smtClean="0"/>
              <a:t>September 26</a:t>
            </a:r>
            <a:r>
              <a:rPr lang="en" sz="1800" baseline="30000" dirty="0" smtClean="0"/>
              <a:t>th</a:t>
            </a:r>
            <a:r>
              <a:rPr lang="en" sz="1800" dirty="0" smtClean="0"/>
              <a:t>, 2015</a:t>
            </a:r>
            <a:endParaRPr lang="en" sz="1800" dirty="0"/>
          </a:p>
        </p:txBody>
      </p:sp>
      <p:sp>
        <p:nvSpPr>
          <p:cNvPr id="2" name="Rectangle 1"/>
          <p:cNvSpPr/>
          <p:nvPr/>
        </p:nvSpPr>
        <p:spPr>
          <a:xfrm>
            <a:off x="1" y="4932342"/>
            <a:ext cx="9144000" cy="21115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4" y="3961372"/>
            <a:ext cx="910417" cy="9099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293" y="4480753"/>
            <a:ext cx="1174845" cy="390530"/>
          </a:xfrm>
          <a:prstGeom prst="rect">
            <a:avLst/>
          </a:prstGeom>
        </p:spPr>
      </p:pic>
      <p:sp>
        <p:nvSpPr>
          <p:cNvPr id="11" name="Shape 59"/>
          <p:cNvSpPr txBox="1">
            <a:spLocks/>
          </p:cNvSpPr>
          <p:nvPr/>
        </p:nvSpPr>
        <p:spPr>
          <a:xfrm>
            <a:off x="1036974" y="4161234"/>
            <a:ext cx="2509790" cy="51018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Economica"/>
              <a:buNone/>
              <a:defRPr sz="4200" b="0" i="0" u="none" strike="noStrike" cap="none" baseline="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  <a:rtl val="0"/>
              </a:defRPr>
            </a:lvl1pPr>
            <a:lvl2pPr algn="ctr" rtl="0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algn="ctr" rtl="0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algn="ctr" rtl="0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algn="ctr" rtl="0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algn="ctr" rtl="0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algn="ctr" rtl="0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algn="ctr" rtl="0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algn="ctr" rtl="0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" sz="1200" b="1" dirty="0" smtClean="0"/>
              <a:t>Smart Campus Energy Lab (SCEL) </a:t>
            </a:r>
          </a:p>
          <a:p>
            <a:pPr algn="l">
              <a:lnSpc>
                <a:spcPct val="150000"/>
              </a:lnSpc>
            </a:pPr>
            <a:r>
              <a:rPr lang="en" sz="1200" b="1" dirty="0" smtClean="0"/>
              <a:t>Renewable Energy &amp; Island Sustainability (REIS)</a:t>
            </a:r>
          </a:p>
          <a:p>
            <a:pPr algn="l">
              <a:lnSpc>
                <a:spcPct val="150000"/>
              </a:lnSpc>
            </a:pPr>
            <a:r>
              <a:rPr lang="en" sz="1200" b="1" i="1" dirty="0" smtClean="0"/>
              <a:t>University of H</a:t>
            </a:r>
            <a:r>
              <a:rPr lang="en-US" sz="1200" b="1" i="1" dirty="0" smtClean="0"/>
              <a:t>a</a:t>
            </a:r>
            <a:r>
              <a:rPr lang="en" sz="1200" b="1" i="1" dirty="0" smtClean="0"/>
              <a:t>waii at Manoa </a:t>
            </a:r>
            <a:endParaRPr lang="en" sz="800" b="1" i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44001" y="-2286"/>
            <a:ext cx="1442117" cy="5148072"/>
            <a:chOff x="-144001" y="-2286"/>
            <a:chExt cx="1442117" cy="5148072"/>
          </a:xfrm>
        </p:grpSpPr>
        <p:pic>
          <p:nvPicPr>
            <p:cNvPr id="12" name="Macaroni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501" r="38840"/>
            <a:stretch/>
          </p:blipFill>
          <p:spPr>
            <a:xfrm>
              <a:off x="0" y="2770"/>
              <a:ext cx="988907" cy="5138705"/>
            </a:xfrm>
            <a:prstGeom prst="rect">
              <a:avLst/>
            </a:prstGeom>
          </p:spPr>
        </p:pic>
        <p:pic>
          <p:nvPicPr>
            <p:cNvPr id="10" name="Graphic Circles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44001" y="0"/>
              <a:ext cx="1442117" cy="514350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1" y="-2286"/>
              <a:ext cx="988906" cy="5148072"/>
            </a:xfrm>
            <a:prstGeom prst="rect">
              <a:avLst/>
            </a:prstGeom>
            <a:solidFill>
              <a:srgbClr val="C00000">
                <a:alpha val="70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1132909" y="174832"/>
            <a:ext cx="7699390" cy="8312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  <a:endParaRPr lang="en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4953285" y="4361198"/>
            <a:ext cx="3983400" cy="44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2400" b="1" dirty="0">
                <a:latin typeface="Economica"/>
                <a:ea typeface="Economica"/>
                <a:cs typeface="Economica"/>
                <a:sym typeface="Economica"/>
              </a:rPr>
              <a:t>Brandon </a:t>
            </a:r>
            <a:r>
              <a:rPr lang="en" sz="2400" b="1" dirty="0" smtClean="0">
                <a:latin typeface="Economica"/>
                <a:ea typeface="Economica"/>
                <a:cs typeface="Economica"/>
                <a:sym typeface="Economica"/>
              </a:rPr>
              <a:t>Amano </a:t>
            </a:r>
            <a:r>
              <a:rPr lang="en" sz="2400" i="1" dirty="0" smtClean="0">
                <a:latin typeface="Economica"/>
                <a:ea typeface="Economica"/>
                <a:cs typeface="Economica"/>
                <a:sym typeface="Economica"/>
              </a:rPr>
              <a:t>– Team Member</a:t>
            </a:r>
            <a:r>
              <a:rPr lang="en" sz="2400" b="1" dirty="0">
                <a:latin typeface="Economica"/>
                <a:ea typeface="Economica"/>
                <a:cs typeface="Economica"/>
                <a:sym typeface="Economica"/>
              </a:rPr>
              <a:t/>
            </a:r>
            <a:br>
              <a:rPr lang="en" sz="2400" b="1" dirty="0">
                <a:latin typeface="Economica"/>
                <a:ea typeface="Economica"/>
                <a:cs typeface="Economica"/>
                <a:sym typeface="Economica"/>
              </a:rPr>
            </a:br>
            <a:endParaRPr lang="en" sz="2400" b="1" dirty="0">
              <a:latin typeface="Economica"/>
              <a:ea typeface="Economica"/>
              <a:cs typeface="Economica"/>
              <a:sym typeface="Economica"/>
            </a:endParaRPr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68" name="Shape 68"/>
          <p:cNvSpPr txBox="1">
            <a:spLocks noGrp="1"/>
          </p:cNvSpPr>
          <p:nvPr>
            <p:ph type="body" idx="2"/>
          </p:nvPr>
        </p:nvSpPr>
        <p:spPr>
          <a:xfrm>
            <a:off x="1159918" y="4361198"/>
            <a:ext cx="3983400" cy="44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2400" b="1" dirty="0">
                <a:latin typeface="Economica"/>
                <a:ea typeface="Economica"/>
                <a:cs typeface="Economica"/>
                <a:sym typeface="Economica"/>
              </a:rPr>
              <a:t>Kim Pee Castro </a:t>
            </a:r>
            <a:r>
              <a:rPr lang="en" sz="2400" dirty="0">
                <a:latin typeface="Economica"/>
                <a:ea typeface="Economica"/>
                <a:cs typeface="Economica"/>
                <a:sym typeface="Economica"/>
              </a:rPr>
              <a:t>- </a:t>
            </a:r>
            <a:r>
              <a:rPr lang="en" sz="2400" i="1" dirty="0">
                <a:latin typeface="Economica"/>
                <a:ea typeface="Economica"/>
                <a:cs typeface="Economica"/>
                <a:sym typeface="Economica"/>
              </a:rPr>
              <a:t>Team Lead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761" y="1072794"/>
            <a:ext cx="3187714" cy="31877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3" r="20114"/>
          <a:stretch/>
        </p:blipFill>
        <p:spPr>
          <a:xfrm rot="5400000">
            <a:off x="5351279" y="1072644"/>
            <a:ext cx="3187412" cy="3187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Shape 114"/>
          <p:cNvPicPr preferRelativeResize="0">
            <a:picLocks noChangeAspect="1"/>
          </p:cNvPicPr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409274" y="241034"/>
            <a:ext cx="572865" cy="6881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44001" y="-2286"/>
            <a:ext cx="1442117" cy="5148072"/>
            <a:chOff x="-144001" y="-2286"/>
            <a:chExt cx="1442117" cy="5148072"/>
          </a:xfrm>
        </p:grpSpPr>
        <p:pic>
          <p:nvPicPr>
            <p:cNvPr id="12" name="Macaroni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501" r="38840"/>
            <a:stretch/>
          </p:blipFill>
          <p:spPr>
            <a:xfrm>
              <a:off x="0" y="2770"/>
              <a:ext cx="988907" cy="5138705"/>
            </a:xfrm>
            <a:prstGeom prst="rect">
              <a:avLst/>
            </a:prstGeom>
          </p:spPr>
        </p:pic>
        <p:pic>
          <p:nvPicPr>
            <p:cNvPr id="10" name="Graphic Circles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44001" y="0"/>
              <a:ext cx="1442117" cy="514350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1" y="-2286"/>
              <a:ext cx="988906" cy="5148072"/>
            </a:xfrm>
            <a:prstGeom prst="rect">
              <a:avLst/>
            </a:prstGeom>
            <a:solidFill>
              <a:srgbClr val="C00000">
                <a:alpha val="70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1132909" y="174832"/>
            <a:ext cx="7699390" cy="8312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 Overview</a:t>
            </a:r>
            <a:endParaRPr lang="en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Shape 75"/>
          <p:cNvSpPr txBox="1">
            <a:spLocks/>
          </p:cNvSpPr>
          <p:nvPr/>
        </p:nvSpPr>
        <p:spPr>
          <a:xfrm>
            <a:off x="988907" y="1170245"/>
            <a:ext cx="6298584" cy="356108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Open Sans"/>
              <a:buNone/>
              <a:defRPr sz="1800" b="0" i="0" u="none" strike="noStrike" cap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rtl val="0"/>
              </a:defRPr>
            </a:lvl1pPr>
            <a:lvl2pPr marR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buNone/>
              <a:defRPr sz="1400" b="0" i="0" u="none" strike="noStrike" cap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rtl val="0"/>
              </a:defRPr>
            </a:lvl2pPr>
            <a:lvl3pPr marR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buNone/>
              <a:defRPr sz="1400" b="0" i="0" u="none" strike="noStrike" cap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rtl val="0"/>
              </a:defRPr>
            </a:lvl3pPr>
            <a:lvl4pPr marR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buNone/>
              <a:defRPr sz="1400" b="0" i="0" u="none" strike="noStrike" cap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rtl val="0"/>
              </a:defRPr>
            </a:lvl4pPr>
            <a:lvl5pPr marR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buNone/>
              <a:defRPr sz="1400" b="0" i="0" u="none" strike="noStrike" cap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rtl val="0"/>
              </a:defRPr>
            </a:lvl5pPr>
            <a:lvl6pPr marR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buNone/>
              <a:defRPr sz="1400" b="0" i="0" u="none" strike="noStrike" cap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rtl val="0"/>
              </a:defRPr>
            </a:lvl6pPr>
            <a:lvl7pPr marR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buNone/>
              <a:defRPr sz="1400" b="0" i="0" u="none" strike="noStrike" cap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rtl val="0"/>
              </a:defRPr>
            </a:lvl7pPr>
            <a:lvl8pPr marR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buNone/>
              <a:defRPr sz="1400" b="0" i="0" u="none" strike="noStrike" cap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rtl val="0"/>
              </a:defRPr>
            </a:lvl8pPr>
            <a:lvl9pPr marR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buNone/>
              <a:defRPr sz="1400" b="0" i="0" u="none" strike="noStrike" cap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rtl val="0"/>
              </a:defRPr>
            </a:lvl9pPr>
          </a:lstStyle>
          <a:p>
            <a:pPr marL="457200"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" sz="2000" i="1" dirty="0" smtClean="0"/>
              <a:t>Cranberry</a:t>
            </a:r>
            <a:r>
              <a:rPr lang="en" sz="2000" dirty="0" smtClean="0"/>
              <a:t> - Experimental Weatherbox Platform</a:t>
            </a:r>
          </a:p>
          <a:p>
            <a:pPr marL="914400" lvl="1" indent="-2286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" sz="1600" dirty="0" smtClean="0"/>
              <a:t>Weather Sensor Module - Measures barometric pressure, humidity, temperature, and luminosity.</a:t>
            </a:r>
          </a:p>
          <a:p>
            <a:pPr marL="914400" lvl="1" indent="-2286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" sz="1600" dirty="0" smtClean="0"/>
              <a:t>Improvements over </a:t>
            </a:r>
            <a:r>
              <a:rPr lang="en" sz="1600" i="1" dirty="0" smtClean="0"/>
              <a:t>Apple </a:t>
            </a:r>
            <a:r>
              <a:rPr lang="en" sz="1600" dirty="0" smtClean="0"/>
              <a:t>design:</a:t>
            </a:r>
          </a:p>
          <a:p>
            <a:pPr marL="1198563" lvl="2" indent="-285750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" sz="1600" dirty="0"/>
              <a:t>P</a:t>
            </a:r>
            <a:r>
              <a:rPr lang="en" sz="1600" dirty="0" smtClean="0"/>
              <a:t>ower System</a:t>
            </a:r>
            <a:endParaRPr lang="en" sz="1600" i="1" dirty="0" smtClean="0"/>
          </a:p>
          <a:p>
            <a:pPr marL="1198563" lvl="2" indent="-285750">
              <a:lnSpc>
                <a:spcPct val="100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Char char="ü"/>
            </a:pPr>
            <a:r>
              <a:rPr lang="en" sz="1600" dirty="0" smtClean="0"/>
              <a:t>Reduction in cost and size</a:t>
            </a:r>
            <a:br>
              <a:rPr lang="en" sz="1600" dirty="0" smtClean="0"/>
            </a:br>
            <a:endParaRPr lang="en" sz="1600" dirty="0" smtClean="0"/>
          </a:p>
          <a:p>
            <a:pPr marL="457200"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" sz="2000" dirty="0" smtClean="0"/>
              <a:t>Current design not operational</a:t>
            </a:r>
          </a:p>
          <a:p>
            <a:pPr marL="1198563" lvl="2" indent="-285750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" sz="1600" dirty="0" smtClean="0"/>
              <a:t>Charging Chip</a:t>
            </a:r>
            <a:endParaRPr lang="en" sz="1600" dirty="0"/>
          </a:p>
          <a:p>
            <a:pPr marL="1198563" lvl="2" indent="-285750">
              <a:lnSpc>
                <a:spcPct val="100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Char char="ü"/>
            </a:pPr>
            <a:r>
              <a:rPr lang="en" sz="1600" dirty="0" smtClean="0"/>
              <a:t>Sensor Readings</a:t>
            </a:r>
            <a:r>
              <a:rPr lang="en" dirty="0" smtClean="0"/>
              <a:t/>
            </a:r>
            <a:br>
              <a:rPr lang="en" dirty="0" smtClean="0"/>
            </a:br>
            <a:endParaRPr lang="en" dirty="0"/>
          </a:p>
        </p:txBody>
      </p:sp>
      <p:pic>
        <p:nvPicPr>
          <p:cNvPr id="15" name="Shape 114"/>
          <p:cNvPicPr preferRelativeResize="0"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05910" y="241034"/>
            <a:ext cx="572865" cy="6881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http://reishawaii-scel.org/wp-content/uploads/2014/10/IMG_3726-e141316802237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933" y="174832"/>
            <a:ext cx="1560368" cy="11702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G_372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933" y="1526820"/>
            <a:ext cx="1551133" cy="1163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reishawaii-scel.org/wp-content/uploads/2014/08/IMG_3632-e1411271183415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932" y="2878008"/>
            <a:ext cx="1551133" cy="20681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4946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44001" y="-2286"/>
            <a:ext cx="1442117" cy="5148072"/>
            <a:chOff x="-144001" y="-2286"/>
            <a:chExt cx="1442117" cy="5148072"/>
          </a:xfrm>
        </p:grpSpPr>
        <p:pic>
          <p:nvPicPr>
            <p:cNvPr id="12" name="Macaroni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501" r="38840"/>
            <a:stretch/>
          </p:blipFill>
          <p:spPr>
            <a:xfrm>
              <a:off x="0" y="2770"/>
              <a:ext cx="988907" cy="5138705"/>
            </a:xfrm>
            <a:prstGeom prst="rect">
              <a:avLst/>
            </a:prstGeom>
          </p:spPr>
        </p:pic>
        <p:pic>
          <p:nvPicPr>
            <p:cNvPr id="10" name="Graphic Circles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44001" y="0"/>
              <a:ext cx="1442117" cy="514350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1" y="-2286"/>
              <a:ext cx="988906" cy="5148072"/>
            </a:xfrm>
            <a:prstGeom prst="rect">
              <a:avLst/>
            </a:prstGeom>
            <a:solidFill>
              <a:srgbClr val="C00000">
                <a:alpha val="70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1132909" y="174832"/>
            <a:ext cx="7699390" cy="8312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Motivation and Goals</a:t>
            </a:r>
            <a:endParaRPr lang="en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Shape 75"/>
          <p:cNvSpPr txBox="1">
            <a:spLocks/>
          </p:cNvSpPr>
          <p:nvPr/>
        </p:nvSpPr>
        <p:spPr>
          <a:xfrm>
            <a:off x="988907" y="1089201"/>
            <a:ext cx="5529657" cy="397122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Open Sans"/>
              <a:buNone/>
              <a:defRPr sz="1800" b="0" i="0" u="none" strike="noStrike" cap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rtl val="0"/>
              </a:defRPr>
            </a:lvl1pPr>
            <a:lvl2pPr marR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buNone/>
              <a:defRPr sz="1400" b="0" i="0" u="none" strike="noStrike" cap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rtl val="0"/>
              </a:defRPr>
            </a:lvl2pPr>
            <a:lvl3pPr marR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buNone/>
              <a:defRPr sz="1400" b="0" i="0" u="none" strike="noStrike" cap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rtl val="0"/>
              </a:defRPr>
            </a:lvl3pPr>
            <a:lvl4pPr marR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buNone/>
              <a:defRPr sz="1400" b="0" i="0" u="none" strike="noStrike" cap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rtl val="0"/>
              </a:defRPr>
            </a:lvl4pPr>
            <a:lvl5pPr marR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buNone/>
              <a:defRPr sz="1400" b="0" i="0" u="none" strike="noStrike" cap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rtl val="0"/>
              </a:defRPr>
            </a:lvl5pPr>
            <a:lvl6pPr marR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buNone/>
              <a:defRPr sz="1400" b="0" i="0" u="none" strike="noStrike" cap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rtl val="0"/>
              </a:defRPr>
            </a:lvl6pPr>
            <a:lvl7pPr marR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buNone/>
              <a:defRPr sz="1400" b="0" i="0" u="none" strike="noStrike" cap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rtl val="0"/>
              </a:defRPr>
            </a:lvl7pPr>
            <a:lvl8pPr marR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buNone/>
              <a:defRPr sz="1400" b="0" i="0" u="none" strike="noStrike" cap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rtl val="0"/>
              </a:defRPr>
            </a:lvl8pPr>
            <a:lvl9pPr marR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buNone/>
              <a:defRPr sz="1400" b="0" i="0" u="none" strike="noStrike" cap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rtl val="0"/>
              </a:defRPr>
            </a:lvl9pPr>
          </a:lstStyle>
          <a:p>
            <a:pPr marL="457200" lvl="0" indent="-2286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2000" dirty="0"/>
              <a:t>Motivation</a:t>
            </a:r>
          </a:p>
          <a:p>
            <a:pPr marL="971550" lvl="1" indent="-28575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" sz="1600" dirty="0"/>
              <a:t>Understand more about renewable energy related </a:t>
            </a:r>
            <a:r>
              <a:rPr lang="en" sz="1600" dirty="0" smtClean="0"/>
              <a:t>fields</a:t>
            </a:r>
          </a:p>
          <a:p>
            <a:pPr marL="971550" lvl="1" indent="-28575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" sz="1600" dirty="0" smtClean="0"/>
              <a:t>Apply engineering and design </a:t>
            </a:r>
            <a:r>
              <a:rPr lang="en" sz="1600" dirty="0"/>
              <a:t>skills and use of relevant </a:t>
            </a:r>
            <a:r>
              <a:rPr lang="en" sz="1600" dirty="0" smtClean="0"/>
              <a:t>tools</a:t>
            </a:r>
            <a:r>
              <a:rPr lang="en" sz="1600" dirty="0"/>
              <a:t/>
            </a:r>
            <a:br>
              <a:rPr lang="en" sz="1600" dirty="0"/>
            </a:br>
            <a:endParaRPr lang="en" sz="1600" dirty="0"/>
          </a:p>
          <a:p>
            <a:pPr marL="457200" lvl="0" indent="-2286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2000" dirty="0"/>
              <a:t>Goals</a:t>
            </a:r>
          </a:p>
          <a:p>
            <a:pPr marL="971550" lvl="1" indent="-28575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" sz="1600" dirty="0"/>
              <a:t>Update </a:t>
            </a:r>
            <a:r>
              <a:rPr lang="en" sz="1600" i="1" dirty="0"/>
              <a:t>Cranberry</a:t>
            </a:r>
            <a:r>
              <a:rPr lang="en" sz="1600" dirty="0"/>
              <a:t> Documentation</a:t>
            </a:r>
          </a:p>
          <a:p>
            <a:pPr marL="971550" lvl="1" indent="-28575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" sz="1600" dirty="0"/>
              <a:t>Troubleshoot problems </a:t>
            </a:r>
            <a:r>
              <a:rPr lang="en" sz="1600" dirty="0" smtClean="0"/>
              <a:t>with </a:t>
            </a:r>
            <a:r>
              <a:rPr lang="en" sz="1600" dirty="0"/>
              <a:t>current design and fabricate operational board</a:t>
            </a:r>
          </a:p>
          <a:p>
            <a:pPr marL="971550" lvl="1" indent="-28575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" sz="1600" dirty="0"/>
              <a:t>Improve upon </a:t>
            </a:r>
            <a:r>
              <a:rPr lang="en" sz="1600" i="1" dirty="0"/>
              <a:t>Cranberry</a:t>
            </a:r>
            <a:r>
              <a:rPr lang="en" sz="1600" dirty="0"/>
              <a:t> board layout and implement personal design preferences</a:t>
            </a:r>
          </a:p>
          <a:p>
            <a:pPr marL="457200" indent="-228600">
              <a:spcAft>
                <a:spcPts val="0"/>
              </a:spcAft>
              <a:buSzPct val="77777"/>
            </a:pPr>
            <a:r>
              <a:rPr lang="en" sz="2000" dirty="0" smtClean="0"/>
              <a:t/>
            </a:r>
            <a:br>
              <a:rPr lang="en" sz="2000" dirty="0" smtClean="0"/>
            </a:br>
            <a:endParaRPr lang="en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75" t="7109" r="14724"/>
          <a:stretch/>
        </p:blipFill>
        <p:spPr>
          <a:xfrm>
            <a:off x="6718009" y="150427"/>
            <a:ext cx="2258292" cy="33273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2" name="Picture 2" descr="http://clf.org/wp-content/uploads/2011/06/wind-farm_sunset_shutterstock_smaller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009" y="3652624"/>
            <a:ext cx="2257153" cy="11895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5951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44001" y="-2286"/>
            <a:ext cx="1442117" cy="5148072"/>
            <a:chOff x="-144001" y="-2286"/>
            <a:chExt cx="1442117" cy="5148072"/>
          </a:xfrm>
        </p:grpSpPr>
        <p:pic>
          <p:nvPicPr>
            <p:cNvPr id="12" name="Macaroni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501" r="38840"/>
            <a:stretch/>
          </p:blipFill>
          <p:spPr>
            <a:xfrm>
              <a:off x="0" y="2770"/>
              <a:ext cx="988907" cy="5138705"/>
            </a:xfrm>
            <a:prstGeom prst="rect">
              <a:avLst/>
            </a:prstGeom>
          </p:spPr>
        </p:pic>
        <p:pic>
          <p:nvPicPr>
            <p:cNvPr id="10" name="Graphic Circles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44001" y="0"/>
              <a:ext cx="1442117" cy="514350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1" y="-2286"/>
              <a:ext cx="988906" cy="5148072"/>
            </a:xfrm>
            <a:prstGeom prst="rect">
              <a:avLst/>
            </a:prstGeom>
            <a:solidFill>
              <a:srgbClr val="C00000">
                <a:alpha val="70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1132909" y="174832"/>
            <a:ext cx="7699390" cy="8312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Team A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proach</a:t>
            </a:r>
            <a:endParaRPr lang="en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Shape 75"/>
          <p:cNvSpPr txBox="1">
            <a:spLocks/>
          </p:cNvSpPr>
          <p:nvPr/>
        </p:nvSpPr>
        <p:spPr>
          <a:xfrm>
            <a:off x="1045635" y="886568"/>
            <a:ext cx="7924747" cy="405614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Open Sans"/>
              <a:buNone/>
              <a:defRPr sz="1800" b="0" i="0" u="none" strike="noStrike" cap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rtl val="0"/>
              </a:defRPr>
            </a:lvl1pPr>
            <a:lvl2pPr marR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buNone/>
              <a:defRPr sz="1400" b="0" i="0" u="none" strike="noStrike" cap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rtl val="0"/>
              </a:defRPr>
            </a:lvl2pPr>
            <a:lvl3pPr marR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buNone/>
              <a:defRPr sz="1400" b="0" i="0" u="none" strike="noStrike" cap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rtl val="0"/>
              </a:defRPr>
            </a:lvl3pPr>
            <a:lvl4pPr marR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buNone/>
              <a:defRPr sz="1400" b="0" i="0" u="none" strike="noStrike" cap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rtl val="0"/>
              </a:defRPr>
            </a:lvl4pPr>
            <a:lvl5pPr marR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buNone/>
              <a:defRPr sz="1400" b="0" i="0" u="none" strike="noStrike" cap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rtl val="0"/>
              </a:defRPr>
            </a:lvl5pPr>
            <a:lvl6pPr marR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buNone/>
              <a:defRPr sz="1400" b="0" i="0" u="none" strike="noStrike" cap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rtl val="0"/>
              </a:defRPr>
            </a:lvl6pPr>
            <a:lvl7pPr marR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buNone/>
              <a:defRPr sz="1400" b="0" i="0" u="none" strike="noStrike" cap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rtl val="0"/>
              </a:defRPr>
            </a:lvl7pPr>
            <a:lvl8pPr marR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buNone/>
              <a:defRPr sz="1400" b="0" i="0" u="none" strike="noStrike" cap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rtl val="0"/>
              </a:defRPr>
            </a:lvl8pPr>
            <a:lvl9pPr marR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buNone/>
              <a:defRPr sz="1400" b="0" i="0" u="none" strike="noStrike" cap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rtl val="0"/>
              </a:defRPr>
            </a:lvl9pPr>
          </a:lstStyle>
          <a:p>
            <a:pPr marL="457200" lvl="0" indent="-317500">
              <a:spcAft>
                <a:spcPts val="0"/>
              </a:spcAft>
              <a:buSzPct val="77777"/>
              <a:buChar char="●"/>
            </a:pPr>
            <a:r>
              <a:rPr lang="en" sz="2000" i="1" dirty="0"/>
              <a:t>Phase </a:t>
            </a:r>
            <a:r>
              <a:rPr lang="en" sz="2000" i="1" dirty="0" smtClean="0"/>
              <a:t>One</a:t>
            </a:r>
            <a:r>
              <a:rPr lang="en" sz="2000" dirty="0" smtClean="0"/>
              <a:t>: T</a:t>
            </a:r>
            <a:r>
              <a:rPr lang="en-US" sz="2000" dirty="0" smtClean="0"/>
              <a:t>e</a:t>
            </a:r>
            <a:r>
              <a:rPr lang="en" sz="2000" dirty="0" smtClean="0"/>
              <a:t>st / Fix Current Design</a:t>
            </a:r>
            <a:endParaRPr lang="en" sz="2000" dirty="0"/>
          </a:p>
          <a:p>
            <a:pPr marL="742950" lvl="1" indent="-28575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" sz="1600" dirty="0"/>
              <a:t>Understand design - </a:t>
            </a:r>
            <a:r>
              <a:rPr lang="en" sz="1600" dirty="0" smtClean="0"/>
              <a:t>connections</a:t>
            </a:r>
            <a:r>
              <a:rPr lang="en" sz="1600" dirty="0"/>
              <a:t>, </a:t>
            </a:r>
            <a:r>
              <a:rPr lang="en" sz="1600" dirty="0" smtClean="0"/>
              <a:t>parts</a:t>
            </a:r>
            <a:r>
              <a:rPr lang="en" sz="1600" dirty="0"/>
              <a:t>, etc.</a:t>
            </a:r>
          </a:p>
          <a:p>
            <a:pPr marL="742950" lvl="1" indent="-28575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" sz="1600" dirty="0"/>
              <a:t>Update documentation - </a:t>
            </a:r>
            <a:r>
              <a:rPr lang="en" sz="1600" dirty="0" smtClean="0"/>
              <a:t>part library and schematic</a:t>
            </a:r>
            <a:endParaRPr lang="en" sz="1600" dirty="0"/>
          </a:p>
          <a:p>
            <a:pPr marL="742950" lvl="1" indent="-28575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" sz="1600" dirty="0"/>
              <a:t>Assemble parts onto </a:t>
            </a:r>
            <a:r>
              <a:rPr lang="en" sz="1600" dirty="0" smtClean="0"/>
              <a:t>a working </a:t>
            </a:r>
            <a:r>
              <a:rPr lang="en" sz="1600" dirty="0"/>
              <a:t>board</a:t>
            </a:r>
          </a:p>
          <a:p>
            <a:pPr marL="742950" lvl="1" indent="-28575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" sz="1600" dirty="0" smtClean="0"/>
              <a:t>D</a:t>
            </a:r>
            <a:r>
              <a:rPr lang="en-US" sz="1600" dirty="0" smtClean="0"/>
              <a:t>e</a:t>
            </a:r>
            <a:r>
              <a:rPr lang="en" sz="1600" dirty="0" smtClean="0"/>
              <a:t>bug and fix problems</a:t>
            </a:r>
          </a:p>
          <a:p>
            <a:pPr marL="742950" lvl="1" indent="-28575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" sz="1600" dirty="0" smtClean="0"/>
              <a:t>Produce a working </a:t>
            </a:r>
            <a:r>
              <a:rPr lang="en" sz="1600" i="1" dirty="0" smtClean="0"/>
              <a:t>Cranberry </a:t>
            </a:r>
            <a:r>
              <a:rPr lang="en" sz="1600" dirty="0" smtClean="0"/>
              <a:t>board</a:t>
            </a:r>
            <a:r>
              <a:rPr lang="en" dirty="0"/>
              <a:t/>
            </a:r>
            <a:br>
              <a:rPr lang="en" dirty="0"/>
            </a:br>
            <a:endParaRPr lang="en" dirty="0"/>
          </a:p>
          <a:p>
            <a:pPr marL="457200" lvl="0" indent="-317500">
              <a:spcAft>
                <a:spcPts val="0"/>
              </a:spcAft>
              <a:buSzPct val="77777"/>
              <a:buChar char="●"/>
            </a:pPr>
            <a:r>
              <a:rPr lang="en" sz="2000" i="1" dirty="0"/>
              <a:t>Phase </a:t>
            </a:r>
            <a:r>
              <a:rPr lang="en" sz="2000" i="1" dirty="0" smtClean="0"/>
              <a:t>Two</a:t>
            </a:r>
            <a:r>
              <a:rPr lang="en" sz="2000" dirty="0" smtClean="0"/>
              <a:t>: 2</a:t>
            </a:r>
            <a:r>
              <a:rPr lang="en" sz="2000" baseline="30000" dirty="0" smtClean="0"/>
              <a:t>nd</a:t>
            </a:r>
            <a:r>
              <a:rPr lang="en" sz="2000" dirty="0" smtClean="0"/>
              <a:t> Iteration Design</a:t>
            </a:r>
            <a:endParaRPr lang="en" sz="2000" dirty="0"/>
          </a:p>
          <a:p>
            <a:pPr marL="742950" lvl="1" indent="-28575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" sz="1600" dirty="0" smtClean="0"/>
              <a:t>More </a:t>
            </a:r>
            <a:r>
              <a:rPr lang="en" sz="1600" dirty="0"/>
              <a:t>efficient use of </a:t>
            </a:r>
            <a:r>
              <a:rPr lang="en" sz="1600" dirty="0" smtClean="0"/>
              <a:t>PCB space</a:t>
            </a:r>
            <a:endParaRPr lang="en" sz="1600" dirty="0"/>
          </a:p>
          <a:p>
            <a:pPr marL="742950" lvl="1" indent="-28575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" sz="1600" dirty="0"/>
              <a:t>Consider different IC packages </a:t>
            </a:r>
            <a:endParaRPr lang="en" sz="1600" dirty="0" smtClean="0"/>
          </a:p>
          <a:p>
            <a:pPr marL="742950" lvl="1" indent="-28575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" sz="1600" dirty="0" smtClean="0"/>
              <a:t>Manufacture revised PCB</a:t>
            </a:r>
            <a:r>
              <a:rPr lang="en" dirty="0"/>
              <a:t/>
            </a:r>
            <a:br>
              <a:rPr lang="en" dirty="0"/>
            </a:br>
            <a:endParaRPr lang="en" dirty="0"/>
          </a:p>
        </p:txBody>
      </p:sp>
      <p:grpSp>
        <p:nvGrpSpPr>
          <p:cNvPr id="11" name="Shape 90"/>
          <p:cNvGrpSpPr>
            <a:grpSpLocks noChangeAspect="1"/>
          </p:cNvGrpSpPr>
          <p:nvPr/>
        </p:nvGrpSpPr>
        <p:grpSpPr>
          <a:xfrm>
            <a:off x="5687291" y="2760946"/>
            <a:ext cx="3283092" cy="2138527"/>
            <a:chOff x="5499600" y="1407900"/>
            <a:chExt cx="3573550" cy="2327724"/>
          </a:xfrm>
        </p:grpSpPr>
        <p:pic>
          <p:nvPicPr>
            <p:cNvPr id="14" name="Shape 91"/>
            <p:cNvPicPr preferRelativeResize="0"/>
            <p:nvPr/>
          </p:nvPicPr>
          <p:blipFill rotWithShape="1">
            <a:blip r:embed="rId5">
              <a:alphaModFix/>
            </a:blip>
            <a:srcRect l="7149" r="6397"/>
            <a:stretch/>
          </p:blipFill>
          <p:spPr>
            <a:xfrm>
              <a:off x="5499600" y="1407900"/>
              <a:ext cx="3573550" cy="232772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5" name="Shape 92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 flipH="1">
              <a:off x="5665367" y="1705192"/>
              <a:ext cx="954111" cy="986527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490959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44001" y="-2286"/>
            <a:ext cx="1442117" cy="5148072"/>
            <a:chOff x="-144001" y="-2286"/>
            <a:chExt cx="1442117" cy="5148072"/>
          </a:xfrm>
        </p:grpSpPr>
        <p:pic>
          <p:nvPicPr>
            <p:cNvPr id="12" name="Macaroni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501" r="38840"/>
            <a:stretch/>
          </p:blipFill>
          <p:spPr>
            <a:xfrm>
              <a:off x="0" y="2770"/>
              <a:ext cx="988907" cy="5138705"/>
            </a:xfrm>
            <a:prstGeom prst="rect">
              <a:avLst/>
            </a:prstGeom>
          </p:spPr>
        </p:pic>
        <p:pic>
          <p:nvPicPr>
            <p:cNvPr id="10" name="Graphic Circles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44001" y="0"/>
              <a:ext cx="1442117" cy="514350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1" y="-2286"/>
              <a:ext cx="988906" cy="5148072"/>
            </a:xfrm>
            <a:prstGeom prst="rect">
              <a:avLst/>
            </a:prstGeom>
            <a:solidFill>
              <a:srgbClr val="C00000">
                <a:alpha val="70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1132909" y="174832"/>
            <a:ext cx="7699390" cy="8312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 Expectations</a:t>
            </a:r>
            <a:endParaRPr lang="en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Shape 75"/>
          <p:cNvSpPr txBox="1">
            <a:spLocks/>
          </p:cNvSpPr>
          <p:nvPr/>
        </p:nvSpPr>
        <p:spPr>
          <a:xfrm>
            <a:off x="988907" y="1170245"/>
            <a:ext cx="4437546" cy="362342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Open Sans"/>
              <a:buNone/>
              <a:defRPr sz="1800" b="0" i="0" u="none" strike="noStrike" cap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rtl val="0"/>
              </a:defRPr>
            </a:lvl1pPr>
            <a:lvl2pPr marR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buNone/>
              <a:defRPr sz="1400" b="0" i="0" u="none" strike="noStrike" cap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rtl val="0"/>
              </a:defRPr>
            </a:lvl2pPr>
            <a:lvl3pPr marR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buNone/>
              <a:defRPr sz="1400" b="0" i="0" u="none" strike="noStrike" cap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rtl val="0"/>
              </a:defRPr>
            </a:lvl3pPr>
            <a:lvl4pPr marR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buNone/>
              <a:defRPr sz="1400" b="0" i="0" u="none" strike="noStrike" cap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rtl val="0"/>
              </a:defRPr>
            </a:lvl4pPr>
            <a:lvl5pPr marR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buNone/>
              <a:defRPr sz="1400" b="0" i="0" u="none" strike="noStrike" cap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rtl val="0"/>
              </a:defRPr>
            </a:lvl5pPr>
            <a:lvl6pPr marR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buNone/>
              <a:defRPr sz="1400" b="0" i="0" u="none" strike="noStrike" cap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rtl val="0"/>
              </a:defRPr>
            </a:lvl6pPr>
            <a:lvl7pPr marR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buNone/>
              <a:defRPr sz="1400" b="0" i="0" u="none" strike="noStrike" cap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rtl val="0"/>
              </a:defRPr>
            </a:lvl7pPr>
            <a:lvl8pPr marR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buNone/>
              <a:defRPr sz="1400" b="0" i="0" u="none" strike="noStrike" cap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rtl val="0"/>
              </a:defRPr>
            </a:lvl8pPr>
            <a:lvl9pPr marR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buNone/>
              <a:defRPr sz="1400" b="0" i="0" u="none" strike="noStrike" cap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rtl val="0"/>
              </a:defRPr>
            </a:lvl9pPr>
          </a:lstStyle>
          <a:p>
            <a:pPr marL="514350" lvl="0" indent="-285750">
              <a:buFont typeface="Arial" panose="020B0604020202020204" pitchFamily="34" charset="0"/>
              <a:buChar char="•"/>
            </a:pPr>
            <a:r>
              <a:rPr lang="en" sz="2000" dirty="0" smtClean="0"/>
              <a:t>Renewable Energy Applications</a:t>
            </a:r>
          </a:p>
          <a:p>
            <a:pPr marL="514350" lvl="0" indent="-285750">
              <a:buFont typeface="Arial" panose="020B0604020202020204" pitchFamily="34" charset="0"/>
              <a:buChar char="•"/>
            </a:pPr>
            <a:r>
              <a:rPr lang="en" sz="2000" dirty="0" smtClean="0"/>
              <a:t>Develop hardware-related </a:t>
            </a:r>
            <a:r>
              <a:rPr lang="en" sz="2000" dirty="0"/>
              <a:t>technical skills</a:t>
            </a:r>
          </a:p>
          <a:p>
            <a:pPr marL="971550" lvl="1" indent="-285750">
              <a:buFont typeface="Wingdings" panose="05000000000000000000" pitchFamily="2" charset="2"/>
              <a:buChar char="§"/>
            </a:pPr>
            <a:r>
              <a:rPr lang="en" sz="1600" dirty="0"/>
              <a:t>Troubleshooting skills</a:t>
            </a:r>
          </a:p>
          <a:p>
            <a:pPr marL="971550" lvl="1" indent="-285750">
              <a:buFont typeface="Wingdings" panose="05000000000000000000" pitchFamily="2" charset="2"/>
              <a:buChar char="§"/>
            </a:pPr>
            <a:r>
              <a:rPr lang="en" sz="1600" dirty="0"/>
              <a:t>Use of Hardware Tools </a:t>
            </a:r>
          </a:p>
          <a:p>
            <a:pPr marL="514350" lvl="0" indent="-285750">
              <a:buFont typeface="Arial" panose="020B0604020202020204" pitchFamily="34" charset="0"/>
              <a:buChar char="•"/>
            </a:pPr>
            <a:r>
              <a:rPr lang="en" sz="2000" dirty="0"/>
              <a:t>Improve communication and teamwork 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426453" y="1357745"/>
            <a:ext cx="3525458" cy="3078936"/>
            <a:chOff x="5562602" y="1201450"/>
            <a:chExt cx="3138055" cy="2740600"/>
          </a:xfrm>
        </p:grpSpPr>
        <p:pic>
          <p:nvPicPr>
            <p:cNvPr id="16" name="Shape 99"/>
            <p:cNvPicPr preferRelativeResize="0"/>
            <p:nvPr/>
          </p:nvPicPr>
          <p:blipFill rotWithShape="1">
            <a:blip r:embed="rId5">
              <a:alphaModFix/>
            </a:blip>
            <a:srcRect l="19367" r="16255"/>
            <a:stretch/>
          </p:blipFill>
          <p:spPr>
            <a:xfrm>
              <a:off x="5562602" y="1201450"/>
              <a:ext cx="3138055" cy="27406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7" name="Shape 100"/>
            <p:cNvPicPr preferRelativeResize="0"/>
            <p:nvPr/>
          </p:nvPicPr>
          <p:blipFill rotWithShape="1">
            <a:blip r:embed="rId6">
              <a:alphaModFix/>
            </a:blip>
            <a:srcRect l="44341" t="23849" r="46227" b="52228"/>
            <a:stretch/>
          </p:blipFill>
          <p:spPr>
            <a:xfrm rot="-263183">
              <a:off x="7262557" y="1480348"/>
              <a:ext cx="429485" cy="65025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Shape 101"/>
            <p:cNvPicPr preferRelativeResize="0"/>
            <p:nvPr/>
          </p:nvPicPr>
          <p:blipFill rotWithShape="1">
            <a:blip r:embed="rId6">
              <a:alphaModFix/>
            </a:blip>
            <a:srcRect l="72520" t="21594" r="15798" b="47810"/>
            <a:stretch/>
          </p:blipFill>
          <p:spPr>
            <a:xfrm rot="644575" flipH="1">
              <a:off x="6262799" y="1472853"/>
              <a:ext cx="410125" cy="64117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9" name="Shape 114"/>
          <p:cNvPicPr preferRelativeResize="0">
            <a:picLocks noChangeAspect="1"/>
          </p:cNvPicPr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982604" y="241034"/>
            <a:ext cx="572865" cy="6881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4272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44001" y="-2286"/>
            <a:ext cx="1442117" cy="5148072"/>
            <a:chOff x="-144001" y="-2286"/>
            <a:chExt cx="1442117" cy="5148072"/>
          </a:xfrm>
        </p:grpSpPr>
        <p:pic>
          <p:nvPicPr>
            <p:cNvPr id="12" name="Macaroni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501" r="38840"/>
            <a:stretch/>
          </p:blipFill>
          <p:spPr>
            <a:xfrm>
              <a:off x="0" y="2770"/>
              <a:ext cx="988907" cy="5138705"/>
            </a:xfrm>
            <a:prstGeom prst="rect">
              <a:avLst/>
            </a:prstGeom>
          </p:spPr>
        </p:pic>
        <p:pic>
          <p:nvPicPr>
            <p:cNvPr id="10" name="Graphic Circles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44001" y="0"/>
              <a:ext cx="1442117" cy="514350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1" y="-2286"/>
              <a:ext cx="988906" cy="5148072"/>
            </a:xfrm>
            <a:prstGeom prst="rect">
              <a:avLst/>
            </a:prstGeom>
            <a:solidFill>
              <a:srgbClr val="C00000">
                <a:alpha val="70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1132909" y="174832"/>
            <a:ext cx="7699390" cy="8312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Potential Problems</a:t>
            </a:r>
            <a:endParaRPr lang="en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Shape 75"/>
          <p:cNvSpPr txBox="1">
            <a:spLocks/>
          </p:cNvSpPr>
          <p:nvPr/>
        </p:nvSpPr>
        <p:spPr>
          <a:xfrm>
            <a:off x="988907" y="1170246"/>
            <a:ext cx="5786700" cy="34987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Open Sans"/>
              <a:buNone/>
              <a:defRPr sz="1800" b="0" i="0" u="none" strike="noStrike" cap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rtl val="0"/>
              </a:defRPr>
            </a:lvl1pPr>
            <a:lvl2pPr marR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buNone/>
              <a:defRPr sz="1400" b="0" i="0" u="none" strike="noStrike" cap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rtl val="0"/>
              </a:defRPr>
            </a:lvl2pPr>
            <a:lvl3pPr marR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buNone/>
              <a:defRPr sz="1400" b="0" i="0" u="none" strike="noStrike" cap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rtl val="0"/>
              </a:defRPr>
            </a:lvl3pPr>
            <a:lvl4pPr marR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buNone/>
              <a:defRPr sz="1400" b="0" i="0" u="none" strike="noStrike" cap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rtl val="0"/>
              </a:defRPr>
            </a:lvl4pPr>
            <a:lvl5pPr marR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buNone/>
              <a:defRPr sz="1400" b="0" i="0" u="none" strike="noStrike" cap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rtl val="0"/>
              </a:defRPr>
            </a:lvl5pPr>
            <a:lvl6pPr marR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buNone/>
              <a:defRPr sz="1400" b="0" i="0" u="none" strike="noStrike" cap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rtl val="0"/>
              </a:defRPr>
            </a:lvl6pPr>
            <a:lvl7pPr marR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buNone/>
              <a:defRPr sz="1400" b="0" i="0" u="none" strike="noStrike" cap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rtl val="0"/>
              </a:defRPr>
            </a:lvl7pPr>
            <a:lvl8pPr marR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buNone/>
              <a:defRPr sz="1400" b="0" i="0" u="none" strike="noStrike" cap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rtl val="0"/>
              </a:defRPr>
            </a:lvl8pPr>
            <a:lvl9pPr marR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buNone/>
              <a:defRPr sz="1400" b="0" i="0" u="none" strike="noStrike" cap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rtl val="0"/>
              </a:defRPr>
            </a:lvl9pPr>
          </a:lstStyle>
          <a:p>
            <a:pPr marL="457200" lvl="0" indent="-285750">
              <a:buFont typeface="Arial" panose="020B0604020202020204" pitchFamily="34" charset="0"/>
              <a:buChar char="•"/>
            </a:pPr>
            <a:r>
              <a:rPr lang="en" sz="2000" dirty="0" smtClean="0"/>
              <a:t>Major Problems:</a:t>
            </a:r>
          </a:p>
          <a:p>
            <a:pPr marL="685800" lvl="0" indent="-228600">
              <a:buFont typeface="Wingdings" panose="05000000000000000000" pitchFamily="2" charset="2"/>
              <a:buChar char="§"/>
            </a:pPr>
            <a:r>
              <a:rPr lang="en" sz="1600" dirty="0" smtClean="0"/>
              <a:t>Starting with an </a:t>
            </a:r>
            <a:r>
              <a:rPr lang="en" sz="1600" dirty="0"/>
              <a:t>Ongoing </a:t>
            </a:r>
            <a:r>
              <a:rPr lang="en" sz="1600" dirty="0" smtClean="0"/>
              <a:t>Project</a:t>
            </a:r>
          </a:p>
          <a:p>
            <a:pPr marL="685800" indent="-228600">
              <a:buFont typeface="Wingdings" panose="05000000000000000000" pitchFamily="2" charset="2"/>
              <a:buChar char="§"/>
            </a:pPr>
            <a:r>
              <a:rPr lang="en" sz="1600" dirty="0"/>
              <a:t>Debugging and </a:t>
            </a:r>
            <a:r>
              <a:rPr lang="en" sz="1600" dirty="0" smtClean="0"/>
              <a:t>Troubleshooting</a:t>
            </a:r>
            <a:endParaRPr lang="en" dirty="0"/>
          </a:p>
          <a:p>
            <a:pPr marL="457200" indent="-285750">
              <a:buFont typeface="Arial" panose="020B0604020202020204" pitchFamily="34" charset="0"/>
              <a:buChar char="•"/>
            </a:pPr>
            <a:r>
              <a:rPr lang="en" sz="2000" dirty="0" smtClean="0"/>
              <a:t>Learning C</a:t>
            </a:r>
            <a:r>
              <a:rPr lang="en-US" sz="2000" dirty="0" smtClean="0"/>
              <a:t>u</a:t>
            </a:r>
            <a:r>
              <a:rPr lang="en" sz="2000" dirty="0" smtClean="0"/>
              <a:t>rves:</a:t>
            </a:r>
            <a:endParaRPr lang="en" sz="2000" dirty="0"/>
          </a:p>
          <a:p>
            <a:pPr marL="685800" indent="-228600">
              <a:buFont typeface="Wingdings" panose="05000000000000000000" pitchFamily="2" charset="2"/>
              <a:buChar char="§"/>
            </a:pPr>
            <a:r>
              <a:rPr lang="en" sz="1600" dirty="0"/>
              <a:t>Unfamiliarity with SMD </a:t>
            </a:r>
            <a:r>
              <a:rPr lang="en" sz="1600" dirty="0" smtClean="0"/>
              <a:t>Soldering</a:t>
            </a:r>
          </a:p>
          <a:p>
            <a:pPr marL="685800" lvl="0" indent="-228600">
              <a:buFont typeface="Wingdings" panose="05000000000000000000" pitchFamily="2" charset="2"/>
              <a:buChar char="§"/>
            </a:pPr>
            <a:r>
              <a:rPr lang="en" sz="1600" dirty="0" smtClean="0"/>
              <a:t>Inexperience </a:t>
            </a:r>
            <a:r>
              <a:rPr lang="en" sz="1600" dirty="0"/>
              <a:t>with PCB Design Software</a:t>
            </a:r>
          </a:p>
          <a:p>
            <a:pPr marL="685800" lvl="0" indent="-228600">
              <a:buFont typeface="Wingdings" panose="05000000000000000000" pitchFamily="2" charset="2"/>
              <a:buChar char="§"/>
            </a:pPr>
            <a:r>
              <a:rPr lang="en" sz="1600" dirty="0"/>
              <a:t>Unfamiliarity with New Parts / </a:t>
            </a:r>
            <a:r>
              <a:rPr lang="en" sz="1600" dirty="0" smtClean="0"/>
              <a:t>Sensors</a:t>
            </a:r>
          </a:p>
        </p:txBody>
      </p:sp>
      <p:pic>
        <p:nvPicPr>
          <p:cNvPr id="11" name="Shape 7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98400" y="2720343"/>
            <a:ext cx="2879625" cy="21125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33486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44001" y="-2286"/>
            <a:ext cx="1442117" cy="5148072"/>
            <a:chOff x="-144001" y="-2286"/>
            <a:chExt cx="1442117" cy="5148072"/>
          </a:xfrm>
        </p:grpSpPr>
        <p:pic>
          <p:nvPicPr>
            <p:cNvPr id="12" name="Macaroni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501" r="38840"/>
            <a:stretch/>
          </p:blipFill>
          <p:spPr>
            <a:xfrm>
              <a:off x="0" y="2770"/>
              <a:ext cx="988907" cy="5138705"/>
            </a:xfrm>
            <a:prstGeom prst="rect">
              <a:avLst/>
            </a:prstGeom>
          </p:spPr>
        </p:pic>
        <p:pic>
          <p:nvPicPr>
            <p:cNvPr id="10" name="Graphic Circles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44001" y="0"/>
              <a:ext cx="1442117" cy="514350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1" y="-2286"/>
              <a:ext cx="988906" cy="5148072"/>
            </a:xfrm>
            <a:prstGeom prst="rect">
              <a:avLst/>
            </a:prstGeom>
            <a:solidFill>
              <a:srgbClr val="C00000">
                <a:alpha val="70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1132909" y="174832"/>
            <a:ext cx="7699390" cy="8312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Current Progress and Tentative Schedule</a:t>
            </a:r>
            <a:endParaRPr lang="en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Shape 75"/>
          <p:cNvSpPr txBox="1">
            <a:spLocks/>
          </p:cNvSpPr>
          <p:nvPr/>
        </p:nvSpPr>
        <p:spPr>
          <a:xfrm>
            <a:off x="988907" y="1170246"/>
            <a:ext cx="6541038" cy="366499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Open Sans"/>
              <a:buNone/>
              <a:defRPr sz="1800" b="0" i="0" u="none" strike="noStrike" cap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rtl val="0"/>
              </a:defRPr>
            </a:lvl1pPr>
            <a:lvl2pPr marR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buNone/>
              <a:defRPr sz="1400" b="0" i="0" u="none" strike="noStrike" cap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rtl val="0"/>
              </a:defRPr>
            </a:lvl2pPr>
            <a:lvl3pPr marR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buNone/>
              <a:defRPr sz="1400" b="0" i="0" u="none" strike="noStrike" cap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rtl val="0"/>
              </a:defRPr>
            </a:lvl3pPr>
            <a:lvl4pPr marR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buNone/>
              <a:defRPr sz="1400" b="0" i="0" u="none" strike="noStrike" cap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rtl val="0"/>
              </a:defRPr>
            </a:lvl4pPr>
            <a:lvl5pPr marR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buNone/>
              <a:defRPr sz="1400" b="0" i="0" u="none" strike="noStrike" cap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rtl val="0"/>
              </a:defRPr>
            </a:lvl5pPr>
            <a:lvl6pPr marR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buNone/>
              <a:defRPr sz="1400" b="0" i="0" u="none" strike="noStrike" cap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rtl val="0"/>
              </a:defRPr>
            </a:lvl6pPr>
            <a:lvl7pPr marR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buNone/>
              <a:defRPr sz="1400" b="0" i="0" u="none" strike="noStrike" cap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rtl val="0"/>
              </a:defRPr>
            </a:lvl7pPr>
            <a:lvl8pPr marR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buNone/>
              <a:defRPr sz="1400" b="0" i="0" u="none" strike="noStrike" cap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rtl val="0"/>
              </a:defRPr>
            </a:lvl8pPr>
            <a:lvl9pPr marR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buNone/>
              <a:defRPr sz="1400" b="0" i="0" u="none" strike="noStrike" cap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rtl val="0"/>
              </a:defRPr>
            </a:lvl9pPr>
          </a:lstStyle>
          <a:p>
            <a:pPr marL="457200" lvl="0" indent="-228600">
              <a:buSzPct val="77777"/>
            </a:pPr>
            <a:r>
              <a:rPr lang="en" sz="2000" i="1" dirty="0" smtClean="0"/>
              <a:t>Current Progress:</a:t>
            </a:r>
            <a:endParaRPr lang="en" i="1" dirty="0" smtClean="0"/>
          </a:p>
          <a:p>
            <a:pPr marL="457200" lvl="0" indent="-228600">
              <a:buSzPct val="77777"/>
            </a:pPr>
            <a:r>
              <a:rPr lang="en" dirty="0" smtClean="0"/>
              <a:t>Read </a:t>
            </a:r>
            <a:r>
              <a:rPr lang="en" dirty="0"/>
              <a:t>through Cranberry </a:t>
            </a:r>
            <a:r>
              <a:rPr lang="en" dirty="0" smtClean="0"/>
              <a:t>documentation and schematics</a:t>
            </a:r>
          </a:p>
          <a:p>
            <a:pPr marL="457200" lvl="0" indent="-228600">
              <a:buSzPct val="77777"/>
            </a:pPr>
            <a:endParaRPr lang="en" sz="1000" dirty="0" smtClean="0"/>
          </a:p>
          <a:p>
            <a:pPr marL="457200" lvl="0" indent="-228600">
              <a:buSzPct val="77777"/>
            </a:pPr>
            <a:r>
              <a:rPr lang="en" sz="2000" i="1" dirty="0" smtClean="0"/>
              <a:t>Future Deadlines:</a:t>
            </a:r>
            <a:endParaRPr lang="en" i="1" dirty="0"/>
          </a:p>
          <a:p>
            <a:pPr marL="457200" indent="-228600">
              <a:buSzPct val="77777"/>
            </a:pPr>
            <a:r>
              <a:rPr lang="en" i="1" dirty="0"/>
              <a:t>Oct. </a:t>
            </a:r>
            <a:r>
              <a:rPr lang="en" i="1" dirty="0" smtClean="0"/>
              <a:t>2</a:t>
            </a:r>
            <a:r>
              <a:rPr lang="en" i="1" baseline="30000" dirty="0" smtClean="0"/>
              <a:t>nd</a:t>
            </a:r>
            <a:r>
              <a:rPr lang="en" i="1" dirty="0" smtClean="0"/>
              <a:t> </a:t>
            </a:r>
            <a:r>
              <a:rPr lang="en" dirty="0"/>
              <a:t>–</a:t>
            </a:r>
            <a:r>
              <a:rPr lang="en" dirty="0" smtClean="0"/>
              <a:t> </a:t>
            </a:r>
            <a:r>
              <a:rPr lang="en" dirty="0"/>
              <a:t>Begin assembly and testing of current </a:t>
            </a:r>
            <a:r>
              <a:rPr lang="en" dirty="0" smtClean="0"/>
              <a:t>design</a:t>
            </a:r>
            <a:endParaRPr lang="en" i="1" dirty="0" smtClean="0"/>
          </a:p>
          <a:p>
            <a:pPr marL="457200" lvl="0" indent="-228600">
              <a:buSzPct val="77777"/>
            </a:pPr>
            <a:r>
              <a:rPr lang="en" i="1" dirty="0" smtClean="0"/>
              <a:t>Oct. 16</a:t>
            </a:r>
            <a:r>
              <a:rPr lang="en" i="1" baseline="30000" dirty="0" smtClean="0"/>
              <a:t>th</a:t>
            </a:r>
            <a:r>
              <a:rPr lang="en" i="1" dirty="0" smtClean="0"/>
              <a:t> </a:t>
            </a:r>
            <a:r>
              <a:rPr lang="en" dirty="0"/>
              <a:t>–</a:t>
            </a:r>
            <a:r>
              <a:rPr lang="en" dirty="0" smtClean="0"/>
              <a:t> Remake </a:t>
            </a:r>
            <a:r>
              <a:rPr lang="en" dirty="0"/>
              <a:t>part library and update schematic</a:t>
            </a:r>
          </a:p>
          <a:p>
            <a:pPr marL="457200" lvl="0" indent="-228600">
              <a:buSzPct val="77777"/>
            </a:pPr>
            <a:r>
              <a:rPr lang="en" i="1" dirty="0" smtClean="0"/>
              <a:t>Oct. 30</a:t>
            </a:r>
            <a:r>
              <a:rPr lang="en" i="1" baseline="30000" dirty="0" smtClean="0"/>
              <a:t>th</a:t>
            </a:r>
            <a:r>
              <a:rPr lang="en" i="1" dirty="0" smtClean="0"/>
              <a:t>  </a:t>
            </a:r>
            <a:r>
              <a:rPr lang="en" dirty="0" smtClean="0"/>
              <a:t>– Begin 2</a:t>
            </a:r>
            <a:r>
              <a:rPr lang="en" baseline="30000" dirty="0" smtClean="0"/>
              <a:t>nd</a:t>
            </a:r>
            <a:r>
              <a:rPr lang="en" dirty="0" smtClean="0"/>
              <a:t> iteration design</a:t>
            </a:r>
            <a:endParaRPr lang="en" dirty="0"/>
          </a:p>
        </p:txBody>
      </p:sp>
      <p:pic>
        <p:nvPicPr>
          <p:cNvPr id="11" name="Shape 1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22127" y="2902527"/>
            <a:ext cx="1679274" cy="20120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7888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" name="Shape 119"/>
          <p:cNvGrpSpPr/>
          <p:nvPr/>
        </p:nvGrpSpPr>
        <p:grpSpPr>
          <a:xfrm>
            <a:off x="1149813" y="403150"/>
            <a:ext cx="6844375" cy="3796878"/>
            <a:chOff x="1492675" y="1994475"/>
            <a:chExt cx="5181600" cy="2705100"/>
          </a:xfrm>
        </p:grpSpPr>
        <p:pic>
          <p:nvPicPr>
            <p:cNvPr id="120" name="Shape 12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492675" y="1994475"/>
              <a:ext cx="5181600" cy="27051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21" name="Shape 121"/>
            <p:cNvPicPr preferRelativeResize="0"/>
            <p:nvPr/>
          </p:nvPicPr>
          <p:blipFill rotWithShape="1">
            <a:blip r:embed="rId4">
              <a:alphaModFix/>
            </a:blip>
            <a:srcRect l="44341" t="23851" r="46227" b="52490"/>
            <a:stretch/>
          </p:blipFill>
          <p:spPr>
            <a:xfrm rot="56" flipH="1">
              <a:off x="2994581" y="2077515"/>
              <a:ext cx="506340" cy="7134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2" name="Shape 122"/>
            <p:cNvPicPr preferRelativeResize="0"/>
            <p:nvPr/>
          </p:nvPicPr>
          <p:blipFill rotWithShape="1">
            <a:blip r:embed="rId4">
              <a:alphaModFix/>
            </a:blip>
            <a:srcRect l="72520" t="21594" r="15798" b="47810"/>
            <a:stretch/>
          </p:blipFill>
          <p:spPr>
            <a:xfrm flipH="1">
              <a:off x="4942172" y="2166530"/>
              <a:ext cx="453517" cy="66724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" name="Shape 59"/>
          <p:cNvSpPr txBox="1">
            <a:spLocks/>
          </p:cNvSpPr>
          <p:nvPr/>
        </p:nvSpPr>
        <p:spPr>
          <a:xfrm>
            <a:off x="2867891" y="4316577"/>
            <a:ext cx="3408218" cy="56115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Economica"/>
              <a:buNone/>
              <a:defRPr sz="4200" b="0" i="0" u="none" strike="noStrike" cap="none" baseline="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  <a:rtl val="0"/>
              </a:defRPr>
            </a:lvl1pPr>
            <a:lvl2pPr rtl="0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rtl="0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rtl="0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rtl="0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rtl="0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rtl="0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rtl="0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rtl="0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algn="ctr"/>
            <a:r>
              <a:rPr lang="e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Any Questio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ns</a:t>
            </a:r>
            <a:r>
              <a:rPr lang="e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" sz="2100" b="1" i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5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luxe">
  <a:themeElements>
    <a:clrScheme name="Custom 4">
      <a:dk1>
        <a:srgbClr val="000000"/>
      </a:dk1>
      <a:lt1>
        <a:srgbClr val="FFFFFF"/>
      </a:lt1>
      <a:dk2>
        <a:srgbClr val="B7B7B7"/>
      </a:dk2>
      <a:lt2>
        <a:srgbClr val="2C5004"/>
      </a:lt2>
      <a:accent1>
        <a:srgbClr val="5D4037"/>
      </a:accent1>
      <a:accent2>
        <a:srgbClr val="455A64"/>
      </a:accent2>
      <a:accent3>
        <a:srgbClr val="607D8B"/>
      </a:accent3>
      <a:accent4>
        <a:srgbClr val="78909C"/>
      </a:accent4>
      <a:accent5>
        <a:srgbClr val="57BB8A"/>
      </a:accent5>
      <a:accent6>
        <a:srgbClr val="DCE755"/>
      </a:accent6>
      <a:hlink>
        <a:srgbClr val="57BB8A"/>
      </a:hlink>
      <a:folHlink>
        <a:srgbClr val="57BB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253</Words>
  <Application>Microsoft Office PowerPoint</Application>
  <PresentationFormat>On-screen Show (16:9)</PresentationFormat>
  <Paragraphs>66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Open Sans</vt:lpstr>
      <vt:lpstr>Wingdings</vt:lpstr>
      <vt:lpstr>Arial</vt:lpstr>
      <vt:lpstr>Economica</vt:lpstr>
      <vt:lpstr>luxe</vt:lpstr>
      <vt:lpstr>simple-light-2</vt:lpstr>
      <vt:lpstr>Cranberry Experimental Weatherbox Platform</vt:lpstr>
      <vt:lpstr>Introduction</vt:lpstr>
      <vt:lpstr>Project Overview</vt:lpstr>
      <vt:lpstr>Motivation and Goals</vt:lpstr>
      <vt:lpstr>Team Approach</vt:lpstr>
      <vt:lpstr>Learning Expectations</vt:lpstr>
      <vt:lpstr>Potential Problems</vt:lpstr>
      <vt:lpstr>Current Progress and Tentative Schedule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Cranberry Experimental Weatherbox Platform</dc:title>
  <cp:lastModifiedBy>Brandon Amano</cp:lastModifiedBy>
  <cp:revision>51</cp:revision>
  <dcterms:modified xsi:type="dcterms:W3CDTF">2015-09-26T19:08:28Z</dcterms:modified>
</cp:coreProperties>
</file>