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Slab"/>
      <p:regular r:id="rId18"/>
      <p:bold r:id="rId19"/>
    </p:embeddedFont>
    <p:embeddedFont>
      <p:font typeface="Ubuntu"/>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Ubuntu-regular.fntdata"/><Relationship Id="rId11" Type="http://schemas.openxmlformats.org/officeDocument/2006/relationships/slide" Target="slides/slide7.xml"/><Relationship Id="rId22" Type="http://schemas.openxmlformats.org/officeDocument/2006/relationships/font" Target="fonts/Ubuntu-italic.fntdata"/><Relationship Id="rId10" Type="http://schemas.openxmlformats.org/officeDocument/2006/relationships/slide" Target="slides/slide6.xml"/><Relationship Id="rId21" Type="http://schemas.openxmlformats.org/officeDocument/2006/relationships/font" Target="fonts/Ubuntu-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Ubuntu-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Slab-bold.fntdata"/><Relationship Id="rId6" Type="http://schemas.openxmlformats.org/officeDocument/2006/relationships/slide" Target="slides/slide2.xml"/><Relationship Id="rId18" Type="http://schemas.openxmlformats.org/officeDocument/2006/relationships/font" Target="fonts/RobotoSlab-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Short term goals: Make sure current Dragon Fruit board is operational, if not make it operational. Then send it out in a temporary box to gather data.</a:t>
            </a:r>
          </a:p>
          <a:p>
            <a:pPr lvl="0">
              <a:spcBef>
                <a:spcPts val="0"/>
              </a:spcBef>
              <a:buClr>
                <a:schemeClr val="dk1"/>
              </a:buClr>
              <a:buSzPct val="100000"/>
              <a:buFont typeface="Arial"/>
              <a:buNone/>
            </a:pPr>
            <a:r>
              <a:rPr lang="en">
                <a:solidFill>
                  <a:schemeClr val="dk1"/>
                </a:solidFill>
              </a:rPr>
              <a:t>Long term goals: Redesign the Dragon Fruit board, fixing the current problems affecting the board (phantom voltage, excess current draw), and implement GPS, real time clock, and swap out parts for more efficient ones. Hopefully create the board, print out a box and send it out. </a:t>
            </a:r>
          </a:p>
          <a:p>
            <a:pPr lvl="0">
              <a:spcBef>
                <a:spcPts val="0"/>
              </a:spcBef>
              <a:buClr>
                <a:schemeClr val="dk1"/>
              </a:buClr>
              <a:buSzPct val="100000"/>
              <a:buFont typeface="Arial"/>
              <a:buNone/>
            </a:pPr>
            <a:r>
              <a:t/>
            </a:r>
            <a:endParaRPr>
              <a:solidFill>
                <a:schemeClr val="dk1"/>
              </a:solidFill>
            </a:endParaRPr>
          </a:p>
          <a:p>
            <a:pPr lvl="0">
              <a:spcBef>
                <a:spcPts val="0"/>
              </a:spcBef>
              <a:buClr>
                <a:schemeClr val="dk1"/>
              </a:buClr>
              <a:buSzPct val="100000"/>
              <a:buFont typeface="Arial"/>
              <a:buNone/>
            </a:pPr>
            <a:r>
              <a:rPr lang="en">
                <a:solidFill>
                  <a:schemeClr val="dk1"/>
                </a:solidFill>
              </a:rPr>
              <a:t>Problems with current board: Only lasts for 2 days.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Short term goals: Make sure current Dragon Fruit board is operational, if not make it operational. Then send it out in a temporary box to gather data.</a:t>
            </a:r>
          </a:p>
          <a:p>
            <a:pPr lvl="0" rtl="0">
              <a:spcBef>
                <a:spcPts val="0"/>
              </a:spcBef>
              <a:buClr>
                <a:schemeClr val="dk1"/>
              </a:buClr>
              <a:buSzPct val="100000"/>
              <a:buFont typeface="Arial"/>
              <a:buNone/>
            </a:pPr>
            <a:r>
              <a:rPr lang="en">
                <a:solidFill>
                  <a:schemeClr val="dk1"/>
                </a:solidFill>
              </a:rPr>
              <a:t>Long term goals: Redesign the Dragon Fruit board, fixing the current problems affecting the board (phantom voltage, excess current draw), and implement GPS, real time clock, and swap out parts for more efficient ones. Hopefully create the board, print out a box and send it out. </a:t>
            </a:r>
          </a:p>
          <a:p>
            <a:pPr lvl="0" rt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Problems with current board: Only lasts for 2 days.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Soldering Problems - Bridging/shorting connections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 Id="rId4" Type="http://schemas.openxmlformats.org/officeDocument/2006/relationships/image" Target="../media/image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 Id="rId4" Type="http://schemas.openxmlformats.org/officeDocument/2006/relationships/image" Target="../media/image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cryptid-creations.deviantart.com/art/Daily-Paint-1081-Dragon-Fruit-Keeper-570702189" TargetMode="External"/><Relationship Id="rId4" Type="http://schemas.openxmlformats.org/officeDocument/2006/relationships/hyperlink" Target="http://www.michaelleestallard.com/wp-content/uploads/Hello-My-Name-Is-Name-Badg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80350" y="101450"/>
            <a:ext cx="4803825" cy="4930400"/>
          </a:xfrm>
          <a:prstGeom prst="rect">
            <a:avLst/>
          </a:prstGeom>
          <a:noFill/>
          <a:ln>
            <a:noFill/>
          </a:ln>
        </p:spPr>
      </p:pic>
      <p:sp>
        <p:nvSpPr>
          <p:cNvPr id="55" name="Shape 55"/>
          <p:cNvSpPr txBox="1"/>
          <p:nvPr>
            <p:ph type="ctrTitle"/>
          </p:nvPr>
        </p:nvSpPr>
        <p:spPr>
          <a:xfrm>
            <a:off x="3640050" y="781750"/>
            <a:ext cx="5656200" cy="1926600"/>
          </a:xfrm>
          <a:prstGeom prst="rect">
            <a:avLst/>
          </a:prstGeom>
        </p:spPr>
        <p:txBody>
          <a:bodyPr anchorCtr="0" anchor="b" bIns="91425" lIns="91425" rIns="91425" tIns="91425">
            <a:noAutofit/>
          </a:bodyPr>
          <a:lstStyle/>
          <a:p>
            <a:pPr lvl="0" algn="l">
              <a:spcBef>
                <a:spcPts val="0"/>
              </a:spcBef>
              <a:buNone/>
            </a:pPr>
            <a:r>
              <a:rPr lang="en" sz="7200">
                <a:solidFill>
                  <a:srgbClr val="1155CC"/>
                </a:solidFill>
              </a:rPr>
              <a:t>Dragon Fruit</a:t>
            </a:r>
          </a:p>
        </p:txBody>
      </p:sp>
      <p:sp>
        <p:nvSpPr>
          <p:cNvPr id="56" name="Shape 56"/>
          <p:cNvSpPr txBox="1"/>
          <p:nvPr>
            <p:ph idx="1" type="subTitle"/>
          </p:nvPr>
        </p:nvSpPr>
        <p:spPr>
          <a:xfrm>
            <a:off x="4609875" y="3076775"/>
            <a:ext cx="3931200" cy="1619700"/>
          </a:xfrm>
          <a:prstGeom prst="rect">
            <a:avLst/>
          </a:prstGeom>
        </p:spPr>
        <p:txBody>
          <a:bodyPr anchorCtr="0" anchor="t" bIns="91425" lIns="91425" rIns="91425" tIns="91425">
            <a:noAutofit/>
          </a:bodyPr>
          <a:lstStyle/>
          <a:p>
            <a:pPr lvl="0" rtl="0" algn="r">
              <a:spcBef>
                <a:spcPts val="0"/>
              </a:spcBef>
              <a:buClr>
                <a:schemeClr val="dk1"/>
              </a:buClr>
              <a:buSzPct val="50000"/>
              <a:buFont typeface="Arial"/>
              <a:buNone/>
            </a:pPr>
            <a:r>
              <a:rPr lang="en" sz="2200">
                <a:solidFill>
                  <a:srgbClr val="3C78D8"/>
                </a:solidFill>
              </a:rPr>
              <a:t>Keane Hamamura</a:t>
            </a:r>
          </a:p>
          <a:p>
            <a:pPr lvl="0" rtl="0" algn="r">
              <a:spcBef>
                <a:spcPts val="0"/>
              </a:spcBef>
              <a:buNone/>
            </a:pPr>
            <a:r>
              <a:rPr lang="en" sz="2200">
                <a:solidFill>
                  <a:srgbClr val="3C78D8"/>
                </a:solidFill>
              </a:rPr>
              <a:t>Kevin Wong</a:t>
            </a:r>
          </a:p>
          <a:p>
            <a:pPr lvl="0" rtl="0" algn="r">
              <a:spcBef>
                <a:spcPts val="0"/>
              </a:spcBef>
              <a:buNone/>
            </a:pPr>
            <a:r>
              <a:rPr lang="en" sz="2200">
                <a:solidFill>
                  <a:srgbClr val="3C78D8"/>
                </a:solidFill>
              </a:rPr>
              <a:t>Tyler Yamauchi</a:t>
            </a:r>
          </a:p>
          <a:p>
            <a:pPr lvl="0" algn="r">
              <a:spcBef>
                <a:spcPts val="0"/>
              </a:spcBef>
              <a:buNone/>
            </a:pPr>
            <a:r>
              <a:rPr lang="en" sz="2200">
                <a:solidFill>
                  <a:srgbClr val="3C78D8"/>
                </a:solidFill>
              </a:rPr>
              <a:t>Mentor: Demosthenes Villa </a:t>
            </a:r>
          </a:p>
          <a:p>
            <a:pPr lvl="0" algn="r">
              <a:spcBef>
                <a:spcPts val="0"/>
              </a:spcBef>
              <a:buNone/>
            </a:pPr>
            <a:r>
              <a:rPr lang="en" sz="2200">
                <a:solidFill>
                  <a:srgbClr val="3C78D8"/>
                </a:solidFill>
              </a:rPr>
              <a:t>Advisor: Anthony Kuh</a:t>
            </a:r>
          </a:p>
        </p:txBody>
      </p:sp>
      <p:sp>
        <p:nvSpPr>
          <p:cNvPr id="57" name="Shape 57"/>
          <p:cNvSpPr/>
          <p:nvPr/>
        </p:nvSpPr>
        <p:spPr>
          <a:xfrm>
            <a:off x="2962600" y="137950"/>
            <a:ext cx="2021700" cy="6438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58" name="Shape 58"/>
          <p:cNvGrpSpPr/>
          <p:nvPr/>
        </p:nvGrpSpPr>
        <p:grpSpPr>
          <a:xfrm>
            <a:off x="5117075" y="62925"/>
            <a:ext cx="3931099" cy="1381125"/>
            <a:chOff x="5212900" y="0"/>
            <a:chExt cx="3931099" cy="1381125"/>
          </a:xfrm>
        </p:grpSpPr>
        <p:pic>
          <p:nvPicPr>
            <p:cNvPr id="59" name="Shape 59"/>
            <p:cNvPicPr preferRelativeResize="0"/>
            <p:nvPr/>
          </p:nvPicPr>
          <p:blipFill rotWithShape="1">
            <a:blip r:embed="rId4">
              <a:alphaModFix/>
            </a:blip>
            <a:srcRect b="0" l="0" r="68302" t="0"/>
            <a:stretch/>
          </p:blipFill>
          <p:spPr>
            <a:xfrm>
              <a:off x="7767250" y="0"/>
              <a:ext cx="1376749" cy="1381125"/>
            </a:xfrm>
            <a:prstGeom prst="rect">
              <a:avLst/>
            </a:prstGeom>
            <a:noFill/>
            <a:ln>
              <a:noFill/>
            </a:ln>
          </p:spPr>
        </p:pic>
        <p:sp>
          <p:nvSpPr>
            <p:cNvPr id="60" name="Shape 60"/>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latin typeface="Roboto Slab"/>
                  <a:ea typeface="Roboto Slab"/>
                  <a:cs typeface="Roboto Slab"/>
                  <a:sym typeface="Roboto Slab"/>
                </a:rPr>
                <a:t>University of Hawaii at Manoa SCEL</a:t>
              </a: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3" name="Shape 173"/>
        <p:cNvGrpSpPr/>
        <p:nvPr/>
      </p:nvGrpSpPr>
      <p:grpSpPr>
        <a:xfrm>
          <a:off x="0" y="0"/>
          <a:ext cx="0" cy="0"/>
          <a:chOff x="0" y="0"/>
          <a:chExt cx="0" cy="0"/>
        </a:xfrm>
      </p:grpSpPr>
      <p:pic>
        <p:nvPicPr>
          <p:cNvPr descr="Screenshot 2016-09-08 11.43.05.png" id="174" name="Shape 174"/>
          <p:cNvPicPr preferRelativeResize="0"/>
          <p:nvPr/>
        </p:nvPicPr>
        <p:blipFill>
          <a:blip r:embed="rId3">
            <a:alphaModFix/>
          </a:blip>
          <a:stretch>
            <a:fillRect/>
          </a:stretch>
        </p:blipFill>
        <p:spPr>
          <a:xfrm>
            <a:off x="747500" y="1535899"/>
            <a:ext cx="7648999" cy="3443300"/>
          </a:xfrm>
          <a:prstGeom prst="rect">
            <a:avLst/>
          </a:prstGeom>
          <a:noFill/>
          <a:ln>
            <a:noFill/>
          </a:ln>
        </p:spPr>
      </p:pic>
      <p:sp>
        <p:nvSpPr>
          <p:cNvPr id="175" name="Shape 175"/>
          <p:cNvSpPr txBox="1"/>
          <p:nvPr>
            <p:ph type="title"/>
          </p:nvPr>
        </p:nvSpPr>
        <p:spPr>
          <a:xfrm>
            <a:off x="402375" y="431900"/>
            <a:ext cx="6638400" cy="572700"/>
          </a:xfrm>
          <a:prstGeom prst="rect">
            <a:avLst/>
          </a:prstGeom>
        </p:spPr>
        <p:txBody>
          <a:bodyPr anchorCtr="0" anchor="t" bIns="91425" lIns="91425" rIns="91425" tIns="91425">
            <a:noAutofit/>
          </a:bodyPr>
          <a:lstStyle/>
          <a:p>
            <a:pPr lvl="0" rtl="0">
              <a:spcBef>
                <a:spcPts val="0"/>
              </a:spcBef>
              <a:buNone/>
            </a:pPr>
            <a:r>
              <a:rPr lang="en" sz="4800">
                <a:solidFill>
                  <a:srgbClr val="1155CC"/>
                </a:solidFill>
              </a:rPr>
              <a:t>Housing</a:t>
            </a:r>
          </a:p>
        </p:txBody>
      </p:sp>
      <p:grpSp>
        <p:nvGrpSpPr>
          <p:cNvPr id="176" name="Shape 176"/>
          <p:cNvGrpSpPr/>
          <p:nvPr/>
        </p:nvGrpSpPr>
        <p:grpSpPr>
          <a:xfrm>
            <a:off x="5117075" y="-13275"/>
            <a:ext cx="3931099" cy="1381125"/>
            <a:chOff x="5212900" y="0"/>
            <a:chExt cx="3931099" cy="1381125"/>
          </a:xfrm>
        </p:grpSpPr>
        <p:pic>
          <p:nvPicPr>
            <p:cNvPr id="177" name="Shape 177"/>
            <p:cNvPicPr preferRelativeResize="0"/>
            <p:nvPr/>
          </p:nvPicPr>
          <p:blipFill rotWithShape="1">
            <a:blip r:embed="rId4">
              <a:alphaModFix/>
            </a:blip>
            <a:srcRect b="0" l="0" r="68302" t="0"/>
            <a:stretch/>
          </p:blipFill>
          <p:spPr>
            <a:xfrm>
              <a:off x="7767250" y="0"/>
              <a:ext cx="1376749" cy="1381125"/>
            </a:xfrm>
            <a:prstGeom prst="rect">
              <a:avLst/>
            </a:prstGeom>
            <a:noFill/>
            <a:ln>
              <a:noFill/>
            </a:ln>
          </p:spPr>
        </p:pic>
        <p:sp>
          <p:nvSpPr>
            <p:cNvPr id="178" name="Shape 178"/>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latin typeface="Roboto Slab"/>
                  <a:ea typeface="Roboto Slab"/>
                  <a:cs typeface="Roboto Slab"/>
                  <a:sym typeface="Roboto Slab"/>
                </a:rPr>
                <a:t>University of Hawaii at Manoa SCEL</a:t>
              </a:r>
            </a:p>
          </p:txBody>
        </p:sp>
      </p:grpSp>
      <p:cxnSp>
        <p:nvCxnSpPr>
          <p:cNvPr id="179" name="Shape 179"/>
          <p:cNvCxnSpPr/>
          <p:nvPr/>
        </p:nvCxnSpPr>
        <p:spPr>
          <a:xfrm>
            <a:off x="263100" y="1281100"/>
            <a:ext cx="8617800" cy="0"/>
          </a:xfrm>
          <a:prstGeom prst="straightConnector1">
            <a:avLst/>
          </a:prstGeom>
          <a:noFill/>
          <a:ln cap="flat" cmpd="sng" w="28575">
            <a:solidFill>
              <a:srgbClr val="1C4587"/>
            </a:solidFill>
            <a:prstDash val="solid"/>
            <a:round/>
            <a:headEnd len="lg" w="lg" type="none"/>
            <a:tailEnd len="lg" w="lg" type="none"/>
          </a:ln>
        </p:spPr>
      </p:cxnSp>
      <p:sp>
        <p:nvSpPr>
          <p:cNvPr id="180" name="Shape 18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000000"/>
                </a:solidFill>
                <a:latin typeface="Ubuntu"/>
                <a:ea typeface="Ubuntu"/>
                <a:cs typeface="Ubuntu"/>
                <a:sym typeface="Ubuntu"/>
              </a:rPr>
              <a:t>9</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184" name="Shape 184"/>
        <p:cNvGrpSpPr/>
        <p:nvPr/>
      </p:nvGrpSpPr>
      <p:grpSpPr>
        <a:xfrm>
          <a:off x="0" y="0"/>
          <a:ext cx="0" cy="0"/>
          <a:chOff x="0" y="0"/>
          <a:chExt cx="0" cy="0"/>
        </a:xfrm>
      </p:grpSpPr>
      <p:sp>
        <p:nvSpPr>
          <p:cNvPr id="185" name="Shape 185"/>
          <p:cNvSpPr txBox="1"/>
          <p:nvPr>
            <p:ph type="title"/>
          </p:nvPr>
        </p:nvSpPr>
        <p:spPr>
          <a:xfrm>
            <a:off x="402375" y="470475"/>
            <a:ext cx="8520600" cy="572700"/>
          </a:xfrm>
          <a:prstGeom prst="rect">
            <a:avLst/>
          </a:prstGeom>
        </p:spPr>
        <p:txBody>
          <a:bodyPr anchorCtr="0" anchor="t" bIns="91425" lIns="91425" rIns="91425" tIns="91425">
            <a:noAutofit/>
          </a:bodyPr>
          <a:lstStyle/>
          <a:p>
            <a:pPr lvl="0">
              <a:spcBef>
                <a:spcPts val="0"/>
              </a:spcBef>
              <a:buNone/>
            </a:pPr>
            <a:r>
              <a:rPr lang="en" sz="4800">
                <a:solidFill>
                  <a:srgbClr val="FFFFFF"/>
                </a:solidFill>
              </a:rPr>
              <a:t>Next Steps</a:t>
            </a:r>
          </a:p>
        </p:txBody>
      </p:sp>
      <p:sp>
        <p:nvSpPr>
          <p:cNvPr id="186" name="Shape 186"/>
          <p:cNvSpPr txBox="1"/>
          <p:nvPr>
            <p:ph idx="1" type="body"/>
          </p:nvPr>
        </p:nvSpPr>
        <p:spPr>
          <a:xfrm>
            <a:off x="545350" y="1747625"/>
            <a:ext cx="7799700" cy="3416400"/>
          </a:xfrm>
          <a:prstGeom prst="rect">
            <a:avLst/>
          </a:prstGeom>
        </p:spPr>
        <p:txBody>
          <a:bodyPr anchorCtr="0" anchor="t" bIns="91425" lIns="91425" rIns="91425" tIns="91425">
            <a:noAutofit/>
          </a:bodyPr>
          <a:lstStyle/>
          <a:p>
            <a:pPr indent="-419100" lvl="0" marL="457200" rtl="0">
              <a:lnSpc>
                <a:spcPct val="115000"/>
              </a:lnSpc>
              <a:spcBef>
                <a:spcPts val="0"/>
              </a:spcBef>
              <a:buClr>
                <a:srgbClr val="FFFFFF"/>
              </a:buClr>
              <a:buSzPct val="100000"/>
              <a:buChar char="●"/>
            </a:pPr>
            <a:r>
              <a:rPr lang="en" sz="3000">
                <a:solidFill>
                  <a:srgbClr val="FFFFFF"/>
                </a:solidFill>
              </a:rPr>
              <a:t>Continue learning how Dragon Fruit works</a:t>
            </a:r>
          </a:p>
          <a:p>
            <a:pPr indent="-381000" lvl="1" marL="914400" rtl="0">
              <a:lnSpc>
                <a:spcPct val="115000"/>
              </a:lnSpc>
              <a:spcBef>
                <a:spcPts val="0"/>
              </a:spcBef>
              <a:buClr>
                <a:srgbClr val="FFFFFF"/>
              </a:buClr>
              <a:buSzPct val="100000"/>
              <a:buChar char="○"/>
            </a:pPr>
            <a:r>
              <a:rPr lang="en" sz="2400">
                <a:solidFill>
                  <a:srgbClr val="FFFFFF"/>
                </a:solidFill>
              </a:rPr>
              <a:t>Lack of knowledge </a:t>
            </a:r>
          </a:p>
          <a:p>
            <a:pPr indent="-419100" lvl="0" marL="457200" rtl="0">
              <a:lnSpc>
                <a:spcPct val="115000"/>
              </a:lnSpc>
              <a:spcBef>
                <a:spcPts val="0"/>
              </a:spcBef>
              <a:buClr>
                <a:srgbClr val="FFFFFF"/>
              </a:buClr>
              <a:buSzPct val="100000"/>
              <a:buChar char="●"/>
            </a:pPr>
            <a:r>
              <a:rPr lang="en" sz="3000">
                <a:solidFill>
                  <a:srgbClr val="FFFFFF"/>
                </a:solidFill>
              </a:rPr>
              <a:t>Debug circuit board </a:t>
            </a:r>
          </a:p>
          <a:p>
            <a:pPr indent="-419100" lvl="0" marL="457200" rtl="0">
              <a:lnSpc>
                <a:spcPct val="115000"/>
              </a:lnSpc>
              <a:spcBef>
                <a:spcPts val="0"/>
              </a:spcBef>
              <a:buClr>
                <a:srgbClr val="FFFFFF"/>
              </a:buClr>
              <a:buSzPct val="100000"/>
              <a:buChar char="●"/>
            </a:pPr>
            <a:r>
              <a:rPr lang="en" sz="3000">
                <a:solidFill>
                  <a:srgbClr val="FFFFFF"/>
                </a:solidFill>
              </a:rPr>
              <a:t>Start research for GPS and real time clock </a:t>
            </a:r>
          </a:p>
          <a:p>
            <a:pPr indent="-419100" lvl="0" marL="457200" rtl="0">
              <a:lnSpc>
                <a:spcPct val="115000"/>
              </a:lnSpc>
              <a:spcBef>
                <a:spcPts val="0"/>
              </a:spcBef>
              <a:buClr>
                <a:srgbClr val="FFFFFF"/>
              </a:buClr>
              <a:buSzPct val="100000"/>
              <a:buChar char="●"/>
            </a:pPr>
            <a:r>
              <a:rPr lang="en" sz="3000">
                <a:solidFill>
                  <a:srgbClr val="FFFFFF"/>
                </a:solidFill>
              </a:rPr>
              <a:t>Run performance tests on circuit</a:t>
            </a:r>
          </a:p>
        </p:txBody>
      </p:sp>
      <p:grpSp>
        <p:nvGrpSpPr>
          <p:cNvPr id="187" name="Shape 187"/>
          <p:cNvGrpSpPr/>
          <p:nvPr/>
        </p:nvGrpSpPr>
        <p:grpSpPr>
          <a:xfrm>
            <a:off x="5117075" y="-13275"/>
            <a:ext cx="3931099" cy="1381125"/>
            <a:chOff x="5212900" y="0"/>
            <a:chExt cx="3931099" cy="1381125"/>
          </a:xfrm>
        </p:grpSpPr>
        <p:pic>
          <p:nvPicPr>
            <p:cNvPr id="188" name="Shape 188"/>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89" name="Shape 189"/>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cxnSp>
        <p:nvCxnSpPr>
          <p:cNvPr id="190" name="Shape 190"/>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
        <p:nvSpPr>
          <p:cNvPr id="191" name="Shape 19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FFFFFF"/>
                </a:solidFill>
                <a:latin typeface="Ubuntu"/>
                <a:ea typeface="Ubuntu"/>
                <a:cs typeface="Ubuntu"/>
                <a:sym typeface="Ubuntu"/>
              </a:rPr>
              <a:t>10</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37071" l="7909" r="30051" t="3595"/>
          <a:stretch/>
        </p:blipFill>
        <p:spPr>
          <a:xfrm flipH="1">
            <a:off x="453950" y="2948750"/>
            <a:ext cx="2232174" cy="2194749"/>
          </a:xfrm>
          <a:prstGeom prst="rect">
            <a:avLst/>
          </a:prstGeom>
          <a:noFill/>
          <a:ln>
            <a:noFill/>
          </a:ln>
        </p:spPr>
      </p:pic>
      <p:sp>
        <p:nvSpPr>
          <p:cNvPr id="197" name="Shape 197"/>
          <p:cNvSpPr/>
          <p:nvPr/>
        </p:nvSpPr>
        <p:spPr>
          <a:xfrm>
            <a:off x="453962" y="2948750"/>
            <a:ext cx="418200" cy="4830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txBox="1"/>
          <p:nvPr/>
        </p:nvSpPr>
        <p:spPr>
          <a:xfrm>
            <a:off x="311700" y="1934100"/>
            <a:ext cx="8520600" cy="1275300"/>
          </a:xfrm>
          <a:prstGeom prst="rect">
            <a:avLst/>
          </a:prstGeom>
          <a:noFill/>
          <a:ln>
            <a:noFill/>
          </a:ln>
        </p:spPr>
        <p:txBody>
          <a:bodyPr anchorCtr="0" anchor="ctr" bIns="91425" lIns="91425" rIns="91425" tIns="91425">
            <a:noAutofit/>
          </a:bodyPr>
          <a:lstStyle/>
          <a:p>
            <a:pPr lvl="0" rtl="0" algn="ctr">
              <a:spcBef>
                <a:spcPts val="0"/>
              </a:spcBef>
              <a:buNone/>
            </a:pPr>
            <a:r>
              <a:rPr lang="en" sz="7200">
                <a:latin typeface="Ubuntu"/>
                <a:ea typeface="Ubuntu"/>
                <a:cs typeface="Ubuntu"/>
                <a:sym typeface="Ubuntu"/>
              </a:rPr>
              <a:t>Questions?</a:t>
            </a:r>
          </a:p>
        </p:txBody>
      </p:sp>
      <p:pic>
        <p:nvPicPr>
          <p:cNvPr id="199" name="Shape 199"/>
          <p:cNvPicPr preferRelativeResize="0"/>
          <p:nvPr/>
        </p:nvPicPr>
        <p:blipFill rotWithShape="1">
          <a:blip r:embed="rId4">
            <a:alphaModFix/>
          </a:blip>
          <a:srcRect b="0" l="0" r="68302" t="0"/>
          <a:stretch/>
        </p:blipFill>
        <p:spPr>
          <a:xfrm>
            <a:off x="7671425" y="62925"/>
            <a:ext cx="1376749" cy="1381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263100" y="252600"/>
            <a:ext cx="8520600" cy="572700"/>
          </a:xfrm>
          <a:prstGeom prst="rect">
            <a:avLst/>
          </a:prstGeom>
        </p:spPr>
        <p:txBody>
          <a:bodyPr anchorCtr="0" anchor="t" bIns="91425" lIns="91425" rIns="91425" tIns="91425">
            <a:noAutofit/>
          </a:bodyPr>
          <a:lstStyle/>
          <a:p>
            <a:pPr lvl="0">
              <a:spcBef>
                <a:spcPts val="0"/>
              </a:spcBef>
              <a:buNone/>
            </a:pPr>
            <a:r>
              <a:rPr lang="en" sz="4800"/>
              <a:t>Image Sources</a:t>
            </a:r>
          </a:p>
        </p:txBody>
      </p:sp>
      <p:sp>
        <p:nvSpPr>
          <p:cNvPr id="205" name="Shape 205"/>
          <p:cNvSpPr txBox="1"/>
          <p:nvPr>
            <p:ph idx="1" type="body"/>
          </p:nvPr>
        </p:nvSpPr>
        <p:spPr>
          <a:xfrm>
            <a:off x="311700" y="1388950"/>
            <a:ext cx="8520600" cy="3416400"/>
          </a:xfrm>
          <a:prstGeom prst="rect">
            <a:avLst/>
          </a:prstGeom>
        </p:spPr>
        <p:txBody>
          <a:bodyPr anchorCtr="0" anchor="t" bIns="91425" lIns="91425" rIns="91425" tIns="91425">
            <a:noAutofit/>
          </a:bodyPr>
          <a:lstStyle/>
          <a:p>
            <a:pPr indent="-228600" lvl="0" marL="457200" rtl="0">
              <a:spcBef>
                <a:spcPts val="0"/>
              </a:spcBef>
            </a:pPr>
            <a:r>
              <a:rPr lang="en" u="sng">
                <a:solidFill>
                  <a:schemeClr val="hlink"/>
                </a:solidFill>
                <a:hlinkClick r:id="rId3"/>
              </a:rPr>
              <a:t>http://cryptid-creations.deviantart.com/art/Daily-Paint-1081-Dragon-Fruit-Keeper-570702189</a:t>
            </a:r>
          </a:p>
          <a:p>
            <a:pPr indent="-228600" lvl="0" marL="457200" rtl="0">
              <a:spcBef>
                <a:spcPts val="0"/>
              </a:spcBef>
            </a:pPr>
            <a:r>
              <a:rPr lang="en" u="sng">
                <a:solidFill>
                  <a:schemeClr val="hlink"/>
                </a:solidFill>
                <a:hlinkClick r:id="rId4"/>
              </a:rPr>
              <a:t>http://www.michaelleestallard.com/wp-content/uploads/Hello-My-Name-Is-Name-Badge.jpg</a:t>
            </a:r>
          </a:p>
          <a:p>
            <a:pPr indent="-228600" lvl="0" marL="457200" rtl="0">
              <a:spcBef>
                <a:spcPts val="0"/>
              </a:spcBef>
            </a:pPr>
            <a:r>
              <a:t/>
            </a:r>
            <a:endParaRPr/>
          </a:p>
          <a:p>
            <a:pPr lvl="0">
              <a:spcBef>
                <a:spcPts val="0"/>
              </a:spcBef>
              <a:buNone/>
            </a:pPr>
            <a:r>
              <a:t/>
            </a:r>
            <a:endParaRPr/>
          </a:p>
        </p:txBody>
      </p:sp>
      <p:cxnSp>
        <p:nvCxnSpPr>
          <p:cNvPr id="206" name="Shape 206"/>
          <p:cNvCxnSpPr/>
          <p:nvPr/>
        </p:nvCxnSpPr>
        <p:spPr>
          <a:xfrm>
            <a:off x="263100" y="1128700"/>
            <a:ext cx="8617800" cy="0"/>
          </a:xfrm>
          <a:prstGeom prst="straightConnector1">
            <a:avLst/>
          </a:prstGeom>
          <a:noFill/>
          <a:ln cap="flat" cmpd="sng" w="28575">
            <a:solidFill>
              <a:srgbClr val="1C4587"/>
            </a:solidFill>
            <a:prstDash val="solid"/>
            <a:round/>
            <a:headEnd len="lg" w="lg" type="none"/>
            <a:tailEnd len="lg" w="lg"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387900" y="521225"/>
            <a:ext cx="6638400" cy="572700"/>
          </a:xfrm>
          <a:prstGeom prst="rect">
            <a:avLst/>
          </a:prstGeom>
        </p:spPr>
        <p:txBody>
          <a:bodyPr anchorCtr="0" anchor="t" bIns="91425" lIns="91425" rIns="91425" tIns="91425">
            <a:noAutofit/>
          </a:bodyPr>
          <a:lstStyle/>
          <a:p>
            <a:pPr lvl="0">
              <a:spcBef>
                <a:spcPts val="0"/>
              </a:spcBef>
              <a:buNone/>
            </a:pPr>
            <a:r>
              <a:rPr lang="en" sz="3600">
                <a:solidFill>
                  <a:srgbClr val="FFFFFF"/>
                </a:solidFill>
              </a:rPr>
              <a:t>Overview</a:t>
            </a:r>
          </a:p>
        </p:txBody>
      </p:sp>
      <p:sp>
        <p:nvSpPr>
          <p:cNvPr id="66" name="Shape 66"/>
          <p:cNvSpPr txBox="1"/>
          <p:nvPr/>
        </p:nvSpPr>
        <p:spPr>
          <a:xfrm>
            <a:off x="8482732" y="4655891"/>
            <a:ext cx="548700" cy="393600"/>
          </a:xfrm>
          <a:prstGeom prst="rect">
            <a:avLst/>
          </a:prstGeom>
          <a:noFill/>
          <a:ln>
            <a:noFill/>
          </a:ln>
        </p:spPr>
        <p:txBody>
          <a:bodyPr anchorCtr="0" anchor="ctr" bIns="91425" lIns="91425" rIns="91425" tIns="91425">
            <a:noAutofit/>
          </a:bodyPr>
          <a:lstStyle/>
          <a:p>
            <a:pPr lvl="0" rtl="0" algn="r">
              <a:spcBef>
                <a:spcPts val="0"/>
              </a:spcBef>
              <a:buNone/>
            </a:pPr>
            <a:r>
              <a:rPr lang="en" sz="2400">
                <a:solidFill>
                  <a:srgbClr val="FFFFFF"/>
                </a:solidFill>
              </a:rPr>
              <a:t>1</a:t>
            </a:r>
          </a:p>
        </p:txBody>
      </p:sp>
      <p:sp>
        <p:nvSpPr>
          <p:cNvPr id="67" name="Shape 67"/>
          <p:cNvSpPr txBox="1"/>
          <p:nvPr/>
        </p:nvSpPr>
        <p:spPr>
          <a:xfrm>
            <a:off x="388125" y="1291650"/>
            <a:ext cx="7305000" cy="3585600"/>
          </a:xfrm>
          <a:prstGeom prst="rect">
            <a:avLst/>
          </a:prstGeom>
          <a:noFill/>
          <a:ln>
            <a:noFill/>
          </a:ln>
        </p:spPr>
        <p:txBody>
          <a:bodyPr anchorCtr="0" anchor="t" bIns="91425" lIns="91425" rIns="91425" tIns="91425">
            <a:noAutofit/>
          </a:bodyPr>
          <a:lstStyle/>
          <a:p>
            <a:pPr indent="-406400" lvl="0" marL="914400" rtl="0">
              <a:spcBef>
                <a:spcPts val="0"/>
              </a:spcBef>
              <a:buClr>
                <a:srgbClr val="FFFFFF"/>
              </a:buClr>
              <a:buSzPct val="100000"/>
              <a:buChar char="●"/>
            </a:pPr>
            <a:r>
              <a:rPr lang="en" sz="2800">
                <a:solidFill>
                  <a:srgbClr val="FFFFFF"/>
                </a:solidFill>
              </a:rPr>
              <a:t>Introduction</a:t>
            </a:r>
          </a:p>
          <a:p>
            <a:pPr indent="-406400" lvl="0" marL="914400" rtl="0">
              <a:spcBef>
                <a:spcPts val="0"/>
              </a:spcBef>
              <a:buClr>
                <a:srgbClr val="FFFFFF"/>
              </a:buClr>
              <a:buSzPct val="100000"/>
              <a:buChar char="●"/>
            </a:pPr>
            <a:r>
              <a:rPr lang="en" sz="2800">
                <a:solidFill>
                  <a:srgbClr val="FFFFFF"/>
                </a:solidFill>
              </a:rPr>
              <a:t>Project Overview</a:t>
            </a:r>
          </a:p>
          <a:p>
            <a:pPr indent="-406400" lvl="0" marL="914400" rtl="0">
              <a:spcBef>
                <a:spcPts val="0"/>
              </a:spcBef>
              <a:buClr>
                <a:srgbClr val="FFFFFF"/>
              </a:buClr>
              <a:buSzPct val="100000"/>
              <a:buChar char="●"/>
            </a:pPr>
            <a:r>
              <a:rPr lang="en" sz="2800">
                <a:solidFill>
                  <a:srgbClr val="FFFFFF"/>
                </a:solidFill>
              </a:rPr>
              <a:t>Goals for Semester</a:t>
            </a:r>
          </a:p>
          <a:p>
            <a:pPr indent="-406400" lvl="0" marL="914400" rtl="0">
              <a:spcBef>
                <a:spcPts val="0"/>
              </a:spcBef>
              <a:buClr>
                <a:srgbClr val="FFFFFF"/>
              </a:buClr>
              <a:buSzPct val="100000"/>
              <a:buChar char="●"/>
            </a:pPr>
            <a:r>
              <a:rPr lang="en" sz="2800">
                <a:solidFill>
                  <a:srgbClr val="FFFFFF"/>
                </a:solidFill>
              </a:rPr>
              <a:t>Schedule</a:t>
            </a:r>
          </a:p>
          <a:p>
            <a:pPr indent="-406400" lvl="0" marL="914400" rtl="0">
              <a:spcBef>
                <a:spcPts val="0"/>
              </a:spcBef>
              <a:buClr>
                <a:srgbClr val="FFFFFF"/>
              </a:buClr>
              <a:buSzPct val="100000"/>
              <a:buChar char="●"/>
            </a:pPr>
            <a:r>
              <a:rPr lang="en" sz="2800">
                <a:solidFill>
                  <a:srgbClr val="FFFFFF"/>
                </a:solidFill>
              </a:rPr>
              <a:t>Potential Problems</a:t>
            </a:r>
          </a:p>
          <a:p>
            <a:pPr indent="-406400" lvl="0" marL="914400" rtl="0">
              <a:spcBef>
                <a:spcPts val="0"/>
              </a:spcBef>
              <a:buClr>
                <a:srgbClr val="FFFFFF"/>
              </a:buClr>
              <a:buSzPct val="100000"/>
              <a:buChar char="●"/>
            </a:pPr>
            <a:r>
              <a:rPr lang="en" sz="2800">
                <a:solidFill>
                  <a:srgbClr val="FFFFFF"/>
                </a:solidFill>
              </a:rPr>
              <a:t>Learning Objectives</a:t>
            </a:r>
          </a:p>
          <a:p>
            <a:pPr indent="-406400" lvl="0" marL="914400" rtl="0">
              <a:spcBef>
                <a:spcPts val="0"/>
              </a:spcBef>
              <a:buClr>
                <a:srgbClr val="FFFFFF"/>
              </a:buClr>
              <a:buSzPct val="100000"/>
              <a:buChar char="●"/>
            </a:pPr>
            <a:r>
              <a:rPr lang="en" sz="2800">
                <a:solidFill>
                  <a:srgbClr val="FFFFFF"/>
                </a:solidFill>
              </a:rPr>
              <a:t>Updates (Team’s Progress)</a:t>
            </a:r>
          </a:p>
          <a:p>
            <a:pPr indent="-406400" lvl="0" marL="914400" rtl="0">
              <a:spcBef>
                <a:spcPts val="0"/>
              </a:spcBef>
              <a:buClr>
                <a:srgbClr val="FFFFFF"/>
              </a:buClr>
              <a:buSzPct val="100000"/>
              <a:buChar char="●"/>
            </a:pPr>
            <a:r>
              <a:rPr lang="en" sz="2800">
                <a:solidFill>
                  <a:srgbClr val="FFFFFF"/>
                </a:solidFill>
              </a:rPr>
              <a:t>Next Steps</a:t>
            </a:r>
          </a:p>
        </p:txBody>
      </p:sp>
      <p:cxnSp>
        <p:nvCxnSpPr>
          <p:cNvPr id="68" name="Shape 68"/>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grpSp>
        <p:nvGrpSpPr>
          <p:cNvPr id="69" name="Shape 69"/>
          <p:cNvGrpSpPr/>
          <p:nvPr/>
        </p:nvGrpSpPr>
        <p:grpSpPr>
          <a:xfrm>
            <a:off x="5117075" y="-13275"/>
            <a:ext cx="3931099" cy="1381125"/>
            <a:chOff x="5212900" y="0"/>
            <a:chExt cx="3931099" cy="1381125"/>
          </a:xfrm>
        </p:grpSpPr>
        <p:pic>
          <p:nvPicPr>
            <p:cNvPr id="70" name="Shape 70"/>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71" name="Shape 71"/>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75" name="Shape 75"/>
        <p:cNvGrpSpPr/>
        <p:nvPr/>
      </p:nvGrpSpPr>
      <p:grpSpPr>
        <a:xfrm>
          <a:off x="0" y="0"/>
          <a:ext cx="0" cy="0"/>
          <a:chOff x="0" y="0"/>
          <a:chExt cx="0" cy="0"/>
        </a:xfrm>
      </p:grpSpPr>
      <p:sp>
        <p:nvSpPr>
          <p:cNvPr id="76" name="Shape 76"/>
          <p:cNvSpPr txBox="1"/>
          <p:nvPr>
            <p:ph type="title"/>
          </p:nvPr>
        </p:nvSpPr>
        <p:spPr>
          <a:xfrm>
            <a:off x="387900" y="521225"/>
            <a:ext cx="6638400" cy="572700"/>
          </a:xfrm>
          <a:prstGeom prst="rect">
            <a:avLst/>
          </a:prstGeom>
        </p:spPr>
        <p:txBody>
          <a:bodyPr anchorCtr="0" anchor="t" bIns="91425" lIns="91425" rIns="91425" tIns="91425">
            <a:noAutofit/>
          </a:bodyPr>
          <a:lstStyle/>
          <a:p>
            <a:pPr lvl="0" rtl="0">
              <a:spcBef>
                <a:spcPts val="0"/>
              </a:spcBef>
              <a:buNone/>
            </a:pPr>
            <a:r>
              <a:rPr lang="en" sz="3600">
                <a:solidFill>
                  <a:srgbClr val="FFFFFF"/>
                </a:solidFill>
              </a:rPr>
              <a:t>Introduction</a:t>
            </a:r>
          </a:p>
        </p:txBody>
      </p:sp>
      <p:sp>
        <p:nvSpPr>
          <p:cNvPr id="77" name="Shape 77"/>
          <p:cNvSpPr txBox="1"/>
          <p:nvPr/>
        </p:nvSpPr>
        <p:spPr>
          <a:xfrm>
            <a:off x="8482732" y="4655891"/>
            <a:ext cx="548700" cy="393600"/>
          </a:xfrm>
          <a:prstGeom prst="rect">
            <a:avLst/>
          </a:prstGeom>
          <a:noFill/>
          <a:ln>
            <a:noFill/>
          </a:ln>
        </p:spPr>
        <p:txBody>
          <a:bodyPr anchorCtr="0" anchor="ctr" bIns="91425" lIns="91425" rIns="91425" tIns="91425">
            <a:noAutofit/>
          </a:bodyPr>
          <a:lstStyle/>
          <a:p>
            <a:pPr lvl="0" rtl="0" algn="r">
              <a:spcBef>
                <a:spcPts val="0"/>
              </a:spcBef>
              <a:buNone/>
            </a:pPr>
            <a:r>
              <a:rPr lang="en" sz="2400">
                <a:solidFill>
                  <a:srgbClr val="FFFFFF"/>
                </a:solidFill>
              </a:rPr>
              <a:t>2</a:t>
            </a:r>
          </a:p>
        </p:txBody>
      </p:sp>
      <p:sp>
        <p:nvSpPr>
          <p:cNvPr id="78" name="Shape 78"/>
          <p:cNvSpPr txBox="1"/>
          <p:nvPr/>
        </p:nvSpPr>
        <p:spPr>
          <a:xfrm>
            <a:off x="388125" y="1291650"/>
            <a:ext cx="7305000" cy="3585600"/>
          </a:xfrm>
          <a:prstGeom prst="rect">
            <a:avLst/>
          </a:prstGeom>
          <a:noFill/>
          <a:ln>
            <a:noFill/>
          </a:ln>
        </p:spPr>
        <p:txBody>
          <a:bodyPr anchorCtr="0" anchor="t" bIns="91425" lIns="91425" rIns="91425" tIns="91425">
            <a:noAutofit/>
          </a:bodyPr>
          <a:lstStyle/>
          <a:p>
            <a:pPr lvl="0" rtl="0">
              <a:spcBef>
                <a:spcPts val="0"/>
              </a:spcBef>
              <a:buNone/>
            </a:pPr>
            <a:r>
              <a:t/>
            </a:r>
            <a:endParaRPr sz="2600">
              <a:solidFill>
                <a:srgbClr val="FFFFFF"/>
              </a:solidFill>
            </a:endParaRPr>
          </a:p>
          <a:p>
            <a:pPr lvl="0" rtl="0">
              <a:spcBef>
                <a:spcPts val="0"/>
              </a:spcBef>
              <a:buNone/>
            </a:pPr>
            <a:r>
              <a:rPr lang="en" sz="2600">
                <a:solidFill>
                  <a:srgbClr val="FFFFFF"/>
                </a:solidFill>
              </a:rPr>
              <a:t>Kevin Wong (Team Lead)</a:t>
            </a:r>
          </a:p>
          <a:p>
            <a:pPr indent="-355600" lvl="0" marL="914400" rtl="0">
              <a:spcBef>
                <a:spcPts val="0"/>
              </a:spcBef>
              <a:buClr>
                <a:srgbClr val="FFFFFF"/>
              </a:buClr>
              <a:buSzPct val="100000"/>
              <a:buChar char="●"/>
            </a:pPr>
            <a:r>
              <a:rPr lang="en" sz="2000">
                <a:solidFill>
                  <a:srgbClr val="FFFFFF"/>
                </a:solidFill>
              </a:rPr>
              <a:t>Junior in EE (EP Track)</a:t>
            </a:r>
          </a:p>
          <a:p>
            <a:pPr lvl="0" rtl="0">
              <a:spcBef>
                <a:spcPts val="0"/>
              </a:spcBef>
              <a:buNone/>
            </a:pPr>
            <a:r>
              <a:rPr lang="en" sz="2600">
                <a:solidFill>
                  <a:srgbClr val="FFFFFF"/>
                </a:solidFill>
              </a:rPr>
              <a:t>Tyler Yamauchi </a:t>
            </a:r>
          </a:p>
          <a:p>
            <a:pPr indent="-355600" lvl="0" marL="914400" rtl="0">
              <a:spcBef>
                <a:spcPts val="0"/>
              </a:spcBef>
              <a:buClr>
                <a:srgbClr val="FFFFFF"/>
              </a:buClr>
              <a:buSzPct val="100000"/>
              <a:buChar char="●"/>
            </a:pPr>
            <a:r>
              <a:rPr lang="en" sz="2000">
                <a:solidFill>
                  <a:srgbClr val="FFFFFF"/>
                </a:solidFill>
              </a:rPr>
              <a:t>Junior in EE (EP Track)</a:t>
            </a:r>
          </a:p>
          <a:p>
            <a:pPr lvl="0" rtl="0">
              <a:spcBef>
                <a:spcPts val="0"/>
              </a:spcBef>
              <a:buNone/>
            </a:pPr>
            <a:r>
              <a:rPr lang="en" sz="2600">
                <a:solidFill>
                  <a:srgbClr val="FFFFFF"/>
                </a:solidFill>
              </a:rPr>
              <a:t>Keane Hamamura</a:t>
            </a:r>
          </a:p>
          <a:p>
            <a:pPr indent="-355600" lvl="0" marL="914400" rtl="0">
              <a:spcBef>
                <a:spcPts val="0"/>
              </a:spcBef>
              <a:buClr>
                <a:srgbClr val="FFFFFF"/>
              </a:buClr>
              <a:buSzPct val="100000"/>
              <a:buChar char="●"/>
            </a:pPr>
            <a:r>
              <a:rPr lang="en" sz="2000">
                <a:solidFill>
                  <a:srgbClr val="FFFFFF"/>
                </a:solidFill>
              </a:rPr>
              <a:t>Junior in EE (Systems Track)</a:t>
            </a:r>
          </a:p>
        </p:txBody>
      </p:sp>
      <p:cxnSp>
        <p:nvCxnSpPr>
          <p:cNvPr id="79" name="Shape 79"/>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grpSp>
        <p:nvGrpSpPr>
          <p:cNvPr id="80" name="Shape 80"/>
          <p:cNvGrpSpPr/>
          <p:nvPr/>
        </p:nvGrpSpPr>
        <p:grpSpPr>
          <a:xfrm>
            <a:off x="5117075" y="-13275"/>
            <a:ext cx="3931099" cy="1381125"/>
            <a:chOff x="5212900" y="0"/>
            <a:chExt cx="3931099" cy="1381125"/>
          </a:xfrm>
        </p:grpSpPr>
        <p:pic>
          <p:nvPicPr>
            <p:cNvPr id="81" name="Shape 81"/>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82" name="Shape 82"/>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pic>
        <p:nvPicPr>
          <p:cNvPr id="83" name="Shape 83"/>
          <p:cNvPicPr preferRelativeResize="0"/>
          <p:nvPr/>
        </p:nvPicPr>
        <p:blipFill>
          <a:blip r:embed="rId4">
            <a:alphaModFix/>
          </a:blip>
          <a:stretch>
            <a:fillRect/>
          </a:stretch>
        </p:blipFill>
        <p:spPr>
          <a:xfrm>
            <a:off x="5518624" y="2046975"/>
            <a:ext cx="3010399" cy="2187899"/>
          </a:xfrm>
          <a:prstGeom prst="rect">
            <a:avLst/>
          </a:prstGeom>
          <a:noFill/>
          <a:ln>
            <a:noFill/>
          </a:ln>
        </p:spPr>
      </p:pic>
      <p:sp>
        <p:nvSpPr>
          <p:cNvPr id="84" name="Shape 84"/>
          <p:cNvSpPr txBox="1"/>
          <p:nvPr/>
        </p:nvSpPr>
        <p:spPr>
          <a:xfrm>
            <a:off x="5832526" y="3135025"/>
            <a:ext cx="2500200" cy="521100"/>
          </a:xfrm>
          <a:prstGeom prst="rect">
            <a:avLst/>
          </a:prstGeom>
          <a:noFill/>
          <a:ln>
            <a:noFill/>
          </a:ln>
        </p:spPr>
        <p:txBody>
          <a:bodyPr anchorCtr="0" anchor="t" bIns="91425" lIns="91425" rIns="91425" tIns="91425">
            <a:noAutofit/>
          </a:bodyPr>
          <a:lstStyle/>
          <a:p>
            <a:pPr lvl="0">
              <a:spcBef>
                <a:spcPts val="0"/>
              </a:spcBef>
              <a:buNone/>
            </a:pPr>
            <a:r>
              <a:rPr lang="en" sz="3000">
                <a:latin typeface="Comic Sans MS"/>
                <a:ea typeface="Comic Sans MS"/>
                <a:cs typeface="Comic Sans MS"/>
                <a:sym typeface="Comic Sans MS"/>
              </a:rPr>
              <a:t>Dragon Fruit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87900" y="521225"/>
            <a:ext cx="6638400" cy="572700"/>
          </a:xfrm>
          <a:prstGeom prst="rect">
            <a:avLst/>
          </a:prstGeom>
        </p:spPr>
        <p:txBody>
          <a:bodyPr anchorCtr="0" anchor="t" bIns="91425" lIns="91425" rIns="91425" tIns="91425">
            <a:noAutofit/>
          </a:bodyPr>
          <a:lstStyle/>
          <a:p>
            <a:pPr lvl="0" rtl="0">
              <a:spcBef>
                <a:spcPts val="0"/>
              </a:spcBef>
              <a:buNone/>
            </a:pPr>
            <a:r>
              <a:rPr lang="en" sz="3600">
                <a:solidFill>
                  <a:srgbClr val="FFFFFF"/>
                </a:solidFill>
              </a:rPr>
              <a:t>Project Overview</a:t>
            </a:r>
          </a:p>
        </p:txBody>
      </p:sp>
      <p:sp>
        <p:nvSpPr>
          <p:cNvPr id="90" name="Shape 90"/>
          <p:cNvSpPr txBox="1"/>
          <p:nvPr/>
        </p:nvSpPr>
        <p:spPr>
          <a:xfrm>
            <a:off x="8482732" y="4655891"/>
            <a:ext cx="548700" cy="393600"/>
          </a:xfrm>
          <a:prstGeom prst="rect">
            <a:avLst/>
          </a:prstGeom>
          <a:noFill/>
          <a:ln>
            <a:noFill/>
          </a:ln>
        </p:spPr>
        <p:txBody>
          <a:bodyPr anchorCtr="0" anchor="ctr" bIns="91425" lIns="91425" rIns="91425" tIns="91425">
            <a:noAutofit/>
          </a:bodyPr>
          <a:lstStyle/>
          <a:p>
            <a:pPr lvl="0" rtl="0" algn="r">
              <a:spcBef>
                <a:spcPts val="0"/>
              </a:spcBef>
              <a:buNone/>
            </a:pPr>
            <a:r>
              <a:rPr lang="en" sz="2400">
                <a:solidFill>
                  <a:srgbClr val="FFFFFF"/>
                </a:solidFill>
              </a:rPr>
              <a:t>3</a:t>
            </a:r>
          </a:p>
        </p:txBody>
      </p:sp>
      <p:sp>
        <p:nvSpPr>
          <p:cNvPr id="91" name="Shape 91"/>
          <p:cNvSpPr txBox="1"/>
          <p:nvPr/>
        </p:nvSpPr>
        <p:spPr>
          <a:xfrm>
            <a:off x="388125" y="1367850"/>
            <a:ext cx="7305000" cy="3585600"/>
          </a:xfrm>
          <a:prstGeom prst="rect">
            <a:avLst/>
          </a:prstGeom>
          <a:noFill/>
          <a:ln>
            <a:noFill/>
          </a:ln>
        </p:spPr>
        <p:txBody>
          <a:bodyPr anchorCtr="0" anchor="t" bIns="91425" lIns="91425" rIns="91425" tIns="91425">
            <a:noAutofit/>
          </a:bodyPr>
          <a:lstStyle/>
          <a:p>
            <a:pPr lvl="0" rtl="0">
              <a:spcBef>
                <a:spcPts val="0"/>
              </a:spcBef>
              <a:buNone/>
            </a:pPr>
            <a:r>
              <a:rPr lang="en" sz="2800" u="sng">
                <a:solidFill>
                  <a:srgbClr val="FFFFFF"/>
                </a:solidFill>
              </a:rPr>
              <a:t>Bleeding edge weatherbox design</a:t>
            </a:r>
          </a:p>
          <a:p>
            <a:pPr indent="-406400" lvl="0" marL="914400" rtl="0">
              <a:spcBef>
                <a:spcPts val="0"/>
              </a:spcBef>
              <a:buClr>
                <a:srgbClr val="FFFFFF"/>
              </a:buClr>
              <a:buSzPct val="100000"/>
              <a:buChar char="●"/>
            </a:pPr>
            <a:r>
              <a:rPr lang="en" sz="2800">
                <a:solidFill>
                  <a:srgbClr val="FFFFFF"/>
                </a:solidFill>
              </a:rPr>
              <a:t>Addresses issues from Cranberry and Apple</a:t>
            </a:r>
          </a:p>
          <a:p>
            <a:pPr indent="-406400" lvl="1" marL="1828800" rtl="0">
              <a:spcBef>
                <a:spcPts val="0"/>
              </a:spcBef>
              <a:buClr>
                <a:srgbClr val="FFFFFF"/>
              </a:buClr>
              <a:buSzPct val="100000"/>
              <a:buChar char="○"/>
            </a:pPr>
            <a:r>
              <a:rPr lang="en" sz="2800">
                <a:solidFill>
                  <a:srgbClr val="FFFFFF"/>
                </a:solidFill>
              </a:rPr>
              <a:t>Provide better sensor data</a:t>
            </a:r>
          </a:p>
          <a:p>
            <a:pPr indent="-406400" lvl="1" marL="1828800" rtl="0">
              <a:spcBef>
                <a:spcPts val="0"/>
              </a:spcBef>
              <a:buClr>
                <a:srgbClr val="FFFFFF"/>
              </a:buClr>
              <a:buSzPct val="100000"/>
              <a:buChar char="○"/>
            </a:pPr>
            <a:r>
              <a:rPr lang="en" sz="2800">
                <a:solidFill>
                  <a:srgbClr val="FFFFFF"/>
                </a:solidFill>
              </a:rPr>
              <a:t>Lower power consumption</a:t>
            </a:r>
          </a:p>
          <a:p>
            <a:pPr indent="-406400" lvl="1" marL="1828800" rtl="0">
              <a:spcBef>
                <a:spcPts val="0"/>
              </a:spcBef>
              <a:buClr>
                <a:srgbClr val="FFFFFF"/>
              </a:buClr>
              <a:buSzPct val="100000"/>
              <a:buChar char="○"/>
            </a:pPr>
            <a:r>
              <a:rPr lang="en" sz="2800">
                <a:solidFill>
                  <a:srgbClr val="FFFFFF"/>
                </a:solidFill>
              </a:rPr>
              <a:t>Lower cost</a:t>
            </a:r>
          </a:p>
        </p:txBody>
      </p:sp>
      <p:cxnSp>
        <p:nvCxnSpPr>
          <p:cNvPr id="92" name="Shape 92"/>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grpSp>
        <p:nvGrpSpPr>
          <p:cNvPr id="93" name="Shape 93"/>
          <p:cNvGrpSpPr/>
          <p:nvPr/>
        </p:nvGrpSpPr>
        <p:grpSpPr>
          <a:xfrm>
            <a:off x="5117075" y="-13275"/>
            <a:ext cx="3931099" cy="1381125"/>
            <a:chOff x="5212900" y="0"/>
            <a:chExt cx="3931099" cy="1381125"/>
          </a:xfrm>
        </p:grpSpPr>
        <p:pic>
          <p:nvPicPr>
            <p:cNvPr id="94" name="Shape 94"/>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95" name="Shape 95"/>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387900" y="521225"/>
            <a:ext cx="6638400" cy="572700"/>
          </a:xfrm>
          <a:prstGeom prst="rect">
            <a:avLst/>
          </a:prstGeom>
        </p:spPr>
        <p:txBody>
          <a:bodyPr anchorCtr="0" anchor="t" bIns="91425" lIns="91425" rIns="91425" tIns="91425">
            <a:noAutofit/>
          </a:bodyPr>
          <a:lstStyle/>
          <a:p>
            <a:pPr lvl="0" rtl="0">
              <a:spcBef>
                <a:spcPts val="0"/>
              </a:spcBef>
              <a:buNone/>
            </a:pPr>
            <a:r>
              <a:rPr lang="en" sz="3600">
                <a:solidFill>
                  <a:srgbClr val="FFFFFF"/>
                </a:solidFill>
              </a:rPr>
              <a:t>Goals for this Semester</a:t>
            </a:r>
          </a:p>
        </p:txBody>
      </p:sp>
      <p:sp>
        <p:nvSpPr>
          <p:cNvPr id="101" name="Shape 101"/>
          <p:cNvSpPr txBox="1"/>
          <p:nvPr/>
        </p:nvSpPr>
        <p:spPr>
          <a:xfrm>
            <a:off x="8482732" y="4655891"/>
            <a:ext cx="548700" cy="393600"/>
          </a:xfrm>
          <a:prstGeom prst="rect">
            <a:avLst/>
          </a:prstGeom>
          <a:noFill/>
          <a:ln>
            <a:noFill/>
          </a:ln>
        </p:spPr>
        <p:txBody>
          <a:bodyPr anchorCtr="0" anchor="ctr" bIns="91425" lIns="91425" rIns="91425" tIns="91425">
            <a:noAutofit/>
          </a:bodyPr>
          <a:lstStyle/>
          <a:p>
            <a:pPr lvl="0" rtl="0" algn="r">
              <a:spcBef>
                <a:spcPts val="0"/>
              </a:spcBef>
              <a:buNone/>
            </a:pPr>
            <a:r>
              <a:rPr lang="en" sz="2400">
                <a:solidFill>
                  <a:srgbClr val="FFFFFF"/>
                </a:solidFill>
              </a:rPr>
              <a:t>4</a:t>
            </a:r>
          </a:p>
        </p:txBody>
      </p:sp>
      <p:sp>
        <p:nvSpPr>
          <p:cNvPr id="102" name="Shape 102"/>
          <p:cNvSpPr txBox="1"/>
          <p:nvPr/>
        </p:nvSpPr>
        <p:spPr>
          <a:xfrm>
            <a:off x="388125" y="1291650"/>
            <a:ext cx="3801000" cy="3585600"/>
          </a:xfrm>
          <a:prstGeom prst="rect">
            <a:avLst/>
          </a:prstGeom>
          <a:noFill/>
          <a:ln>
            <a:noFill/>
          </a:ln>
        </p:spPr>
        <p:txBody>
          <a:bodyPr anchorCtr="0" anchor="t" bIns="91425" lIns="91425" rIns="91425" tIns="91425">
            <a:noAutofit/>
          </a:bodyPr>
          <a:lstStyle/>
          <a:p>
            <a:pPr lvl="0" rtl="0">
              <a:spcBef>
                <a:spcPts val="0"/>
              </a:spcBef>
              <a:buNone/>
            </a:pPr>
            <a:r>
              <a:rPr lang="en" sz="3000">
                <a:solidFill>
                  <a:srgbClr val="FFFFFF"/>
                </a:solidFill>
              </a:rPr>
              <a:t>Debug</a:t>
            </a:r>
          </a:p>
          <a:p>
            <a:pPr indent="-342900" lvl="0" marL="914400" rtl="0">
              <a:spcBef>
                <a:spcPts val="0"/>
              </a:spcBef>
              <a:buClr>
                <a:srgbClr val="FFFFFF"/>
              </a:buClr>
              <a:buSzPct val="100000"/>
              <a:buChar char="●"/>
            </a:pPr>
            <a:r>
              <a:rPr lang="en" sz="1800">
                <a:solidFill>
                  <a:srgbClr val="FFFFFF"/>
                </a:solidFill>
              </a:rPr>
              <a:t>Ghost Voltage</a:t>
            </a:r>
          </a:p>
          <a:p>
            <a:pPr indent="-342900" lvl="0" marL="914400" rtl="0">
              <a:spcBef>
                <a:spcPts val="0"/>
              </a:spcBef>
              <a:buClr>
                <a:srgbClr val="FFFFFF"/>
              </a:buClr>
              <a:buSzPct val="100000"/>
              <a:buChar char="●"/>
            </a:pPr>
            <a:r>
              <a:rPr lang="en" sz="1800">
                <a:solidFill>
                  <a:srgbClr val="FFFFFF"/>
                </a:solidFill>
              </a:rPr>
              <a:t>Excess current draw</a:t>
            </a:r>
          </a:p>
          <a:p>
            <a:pPr lvl="0" rtl="0">
              <a:spcBef>
                <a:spcPts val="0"/>
              </a:spcBef>
              <a:buNone/>
            </a:pPr>
            <a:r>
              <a:t/>
            </a:r>
            <a:endParaRPr sz="700">
              <a:solidFill>
                <a:srgbClr val="FFFFFF"/>
              </a:solidFill>
            </a:endParaRPr>
          </a:p>
          <a:p>
            <a:pPr lvl="0" rtl="0">
              <a:spcBef>
                <a:spcPts val="0"/>
              </a:spcBef>
              <a:buNone/>
            </a:pPr>
            <a:r>
              <a:rPr lang="en" sz="3000">
                <a:solidFill>
                  <a:srgbClr val="FFFFFF"/>
                </a:solidFill>
              </a:rPr>
              <a:t>House Circuit</a:t>
            </a:r>
          </a:p>
          <a:p>
            <a:pPr lvl="0" rtl="0">
              <a:spcBef>
                <a:spcPts val="0"/>
              </a:spcBef>
              <a:buNone/>
            </a:pPr>
            <a:r>
              <a:t/>
            </a:r>
            <a:endParaRPr sz="700">
              <a:solidFill>
                <a:srgbClr val="FFFFFF"/>
              </a:solidFill>
            </a:endParaRPr>
          </a:p>
          <a:p>
            <a:pPr lvl="0" rtl="0">
              <a:spcBef>
                <a:spcPts val="0"/>
              </a:spcBef>
              <a:buNone/>
            </a:pPr>
            <a:r>
              <a:rPr lang="en" sz="3000">
                <a:solidFill>
                  <a:srgbClr val="FFFFFF"/>
                </a:solidFill>
              </a:rPr>
              <a:t>Deploy</a:t>
            </a:r>
          </a:p>
          <a:p>
            <a:pPr lvl="0" rtl="0">
              <a:spcBef>
                <a:spcPts val="0"/>
              </a:spcBef>
              <a:buNone/>
            </a:pPr>
            <a:r>
              <a:t/>
            </a:r>
            <a:endParaRPr sz="700">
              <a:solidFill>
                <a:srgbClr val="FFFFFF"/>
              </a:solidFill>
            </a:endParaRPr>
          </a:p>
          <a:p>
            <a:pPr lvl="0" rtl="0">
              <a:spcBef>
                <a:spcPts val="0"/>
              </a:spcBef>
              <a:buClr>
                <a:schemeClr val="dk1"/>
              </a:buClr>
              <a:buSzPct val="36666"/>
              <a:buFont typeface="Arial"/>
              <a:buNone/>
            </a:pPr>
            <a:r>
              <a:rPr lang="en" sz="3000">
                <a:solidFill>
                  <a:schemeClr val="lt1"/>
                </a:solidFill>
              </a:rPr>
              <a:t>Redesign PCB</a:t>
            </a:r>
          </a:p>
          <a:p>
            <a:pPr indent="-342900" lvl="0" marL="914400" rtl="0">
              <a:spcBef>
                <a:spcPts val="0"/>
              </a:spcBef>
              <a:buClr>
                <a:schemeClr val="lt1"/>
              </a:buClr>
              <a:buSzPct val="100000"/>
              <a:buChar char="●"/>
            </a:pPr>
            <a:r>
              <a:rPr lang="en" sz="1800">
                <a:solidFill>
                  <a:schemeClr val="lt1"/>
                </a:solidFill>
              </a:rPr>
              <a:t>GPS</a:t>
            </a:r>
          </a:p>
          <a:p>
            <a:pPr indent="-342900" lvl="0" marL="914400" rtl="0">
              <a:spcBef>
                <a:spcPts val="0"/>
              </a:spcBef>
              <a:buClr>
                <a:schemeClr val="lt1"/>
              </a:buClr>
              <a:buSzPct val="100000"/>
              <a:buChar char="●"/>
            </a:pPr>
            <a:r>
              <a:rPr lang="en" sz="1800">
                <a:solidFill>
                  <a:schemeClr val="lt1"/>
                </a:solidFill>
              </a:rPr>
              <a:t>Real Time Clock</a:t>
            </a:r>
          </a:p>
          <a:p>
            <a:pPr indent="-342900" lvl="0" marL="914400" rtl="0">
              <a:spcBef>
                <a:spcPts val="0"/>
              </a:spcBef>
              <a:buClr>
                <a:schemeClr val="lt1"/>
              </a:buClr>
              <a:buSzPct val="100000"/>
              <a:buChar char="●"/>
            </a:pPr>
            <a:r>
              <a:rPr lang="en" sz="1800">
                <a:solidFill>
                  <a:schemeClr val="lt1"/>
                </a:solidFill>
              </a:rPr>
              <a:t>More efficient parts</a:t>
            </a:r>
          </a:p>
        </p:txBody>
      </p:sp>
      <p:cxnSp>
        <p:nvCxnSpPr>
          <p:cNvPr id="103" name="Shape 103"/>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
        <p:nvSpPr>
          <p:cNvPr id="104" name="Shape 104"/>
          <p:cNvSpPr txBox="1"/>
          <p:nvPr/>
        </p:nvSpPr>
        <p:spPr>
          <a:xfrm>
            <a:off x="5047600" y="1674075"/>
            <a:ext cx="7305000" cy="852300"/>
          </a:xfrm>
          <a:prstGeom prst="rect">
            <a:avLst/>
          </a:prstGeom>
          <a:noFill/>
          <a:ln>
            <a:noFill/>
          </a:ln>
        </p:spPr>
        <p:txBody>
          <a:bodyPr anchorCtr="0" anchor="t" bIns="91425" lIns="91425" rIns="91425" tIns="91425">
            <a:noAutofit/>
          </a:bodyPr>
          <a:lstStyle/>
          <a:p>
            <a:pPr lvl="0">
              <a:spcBef>
                <a:spcPts val="0"/>
              </a:spcBef>
              <a:buNone/>
            </a:pPr>
            <a:r>
              <a:t/>
            </a:r>
            <a:endParaRPr/>
          </a:p>
        </p:txBody>
      </p:sp>
      <p:grpSp>
        <p:nvGrpSpPr>
          <p:cNvPr id="105" name="Shape 105"/>
          <p:cNvGrpSpPr/>
          <p:nvPr/>
        </p:nvGrpSpPr>
        <p:grpSpPr>
          <a:xfrm>
            <a:off x="5117075" y="-13275"/>
            <a:ext cx="3931099" cy="1381125"/>
            <a:chOff x="5212900" y="0"/>
            <a:chExt cx="3931099" cy="1381125"/>
          </a:xfrm>
        </p:grpSpPr>
        <p:pic>
          <p:nvPicPr>
            <p:cNvPr id="106" name="Shape 106"/>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07" name="Shape 107"/>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pic>
        <p:nvPicPr>
          <p:cNvPr descr="20160201_204223.png" id="108" name="Shape 108"/>
          <p:cNvPicPr preferRelativeResize="0"/>
          <p:nvPr/>
        </p:nvPicPr>
        <p:blipFill>
          <a:blip r:embed="rId4">
            <a:alphaModFix/>
          </a:blip>
          <a:stretch>
            <a:fillRect/>
          </a:stretch>
        </p:blipFill>
        <p:spPr>
          <a:xfrm>
            <a:off x="4189125" y="1620674"/>
            <a:ext cx="4636676" cy="33327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112" name="Shape 112"/>
        <p:cNvGrpSpPr/>
        <p:nvPr/>
      </p:nvGrpSpPr>
      <p:grpSpPr>
        <a:xfrm>
          <a:off x="0" y="0"/>
          <a:ext cx="0" cy="0"/>
          <a:chOff x="0" y="0"/>
          <a:chExt cx="0" cy="0"/>
        </a:xfrm>
      </p:grpSpPr>
      <p:sp>
        <p:nvSpPr>
          <p:cNvPr id="113" name="Shape 113"/>
          <p:cNvSpPr txBox="1"/>
          <p:nvPr>
            <p:ph type="ctrTitle"/>
          </p:nvPr>
        </p:nvSpPr>
        <p:spPr>
          <a:xfrm>
            <a:off x="387900" y="62925"/>
            <a:ext cx="8520600" cy="1275300"/>
          </a:xfrm>
          <a:prstGeom prst="rect">
            <a:avLst/>
          </a:prstGeom>
        </p:spPr>
        <p:txBody>
          <a:bodyPr anchorCtr="0" anchor="b" bIns="91425" lIns="91425" rIns="91425" tIns="91425">
            <a:noAutofit/>
          </a:bodyPr>
          <a:lstStyle/>
          <a:p>
            <a:pPr lvl="0" rtl="0" algn="l">
              <a:spcBef>
                <a:spcPts val="0"/>
              </a:spcBef>
              <a:buNone/>
            </a:pPr>
            <a:r>
              <a:rPr lang="en" sz="4800">
                <a:solidFill>
                  <a:srgbClr val="FFFFFF"/>
                </a:solidFill>
                <a:latin typeface="Ubuntu"/>
                <a:ea typeface="Ubuntu"/>
                <a:cs typeface="Ubuntu"/>
                <a:sym typeface="Ubuntu"/>
              </a:rPr>
              <a:t>Schedule</a:t>
            </a:r>
          </a:p>
        </p:txBody>
      </p:sp>
      <p:grpSp>
        <p:nvGrpSpPr>
          <p:cNvPr id="114" name="Shape 114"/>
          <p:cNvGrpSpPr/>
          <p:nvPr/>
        </p:nvGrpSpPr>
        <p:grpSpPr>
          <a:xfrm>
            <a:off x="5117075" y="-13275"/>
            <a:ext cx="3931099" cy="1381125"/>
            <a:chOff x="5212900" y="0"/>
            <a:chExt cx="3931099" cy="1381125"/>
          </a:xfrm>
        </p:grpSpPr>
        <p:pic>
          <p:nvPicPr>
            <p:cNvPr id="115" name="Shape 115"/>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16" name="Shape 116"/>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sp>
        <p:nvSpPr>
          <p:cNvPr id="117" name="Shape 1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FFFFFF"/>
                </a:solidFill>
                <a:latin typeface="Ubuntu"/>
                <a:ea typeface="Ubuntu"/>
                <a:cs typeface="Ubuntu"/>
                <a:sym typeface="Ubuntu"/>
              </a:rPr>
              <a:t>5</a:t>
            </a:r>
          </a:p>
        </p:txBody>
      </p:sp>
      <p:sp>
        <p:nvSpPr>
          <p:cNvPr id="118" name="Shape 118"/>
          <p:cNvSpPr/>
          <p:nvPr/>
        </p:nvSpPr>
        <p:spPr>
          <a:xfrm>
            <a:off x="862125" y="2783175"/>
            <a:ext cx="548700" cy="549900"/>
          </a:xfrm>
          <a:prstGeom prst="donut">
            <a:avLst>
              <a:gd fmla="val 25000"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a:off x="2561025" y="2783175"/>
            <a:ext cx="548700" cy="549900"/>
          </a:xfrm>
          <a:prstGeom prst="donut">
            <a:avLst>
              <a:gd fmla="val 25000" name="adj"/>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FFFF"/>
              </a:solidFill>
            </a:endParaRPr>
          </a:p>
        </p:txBody>
      </p:sp>
      <p:sp>
        <p:nvSpPr>
          <p:cNvPr id="120" name="Shape 120"/>
          <p:cNvSpPr/>
          <p:nvPr/>
        </p:nvSpPr>
        <p:spPr>
          <a:xfrm>
            <a:off x="4259925" y="2783175"/>
            <a:ext cx="548700" cy="549900"/>
          </a:xfrm>
          <a:prstGeom prst="donut">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a:off x="5958825" y="2783175"/>
            <a:ext cx="548700" cy="549900"/>
          </a:xfrm>
          <a:prstGeom prst="donut">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a:off x="7657725" y="2783175"/>
            <a:ext cx="548700" cy="549900"/>
          </a:xfrm>
          <a:prstGeom prst="donut">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23" name="Shape 123"/>
          <p:cNvCxnSpPr>
            <a:stCxn id="118" idx="6"/>
            <a:endCxn id="119" idx="2"/>
          </p:cNvCxnSpPr>
          <p:nvPr/>
        </p:nvCxnSpPr>
        <p:spPr>
          <a:xfrm>
            <a:off x="1410825" y="3058125"/>
            <a:ext cx="1150200" cy="0"/>
          </a:xfrm>
          <a:prstGeom prst="straightConnector1">
            <a:avLst/>
          </a:prstGeom>
          <a:noFill/>
          <a:ln cap="flat" cmpd="sng" w="28575">
            <a:solidFill>
              <a:srgbClr val="FFFFFF"/>
            </a:solidFill>
            <a:prstDash val="solid"/>
            <a:round/>
            <a:headEnd len="lg" w="lg" type="none"/>
            <a:tailEnd len="lg" w="lg" type="none"/>
          </a:ln>
        </p:spPr>
      </p:cxnSp>
      <p:cxnSp>
        <p:nvCxnSpPr>
          <p:cNvPr id="124" name="Shape 124"/>
          <p:cNvCxnSpPr>
            <a:stCxn id="119" idx="6"/>
            <a:endCxn id="120" idx="2"/>
          </p:cNvCxnSpPr>
          <p:nvPr/>
        </p:nvCxnSpPr>
        <p:spPr>
          <a:xfrm>
            <a:off x="3109725" y="3058125"/>
            <a:ext cx="1150200" cy="0"/>
          </a:xfrm>
          <a:prstGeom prst="straightConnector1">
            <a:avLst/>
          </a:prstGeom>
          <a:noFill/>
          <a:ln cap="flat" cmpd="sng" w="28575">
            <a:solidFill>
              <a:srgbClr val="FFFFFF"/>
            </a:solidFill>
            <a:prstDash val="solid"/>
            <a:round/>
            <a:headEnd len="lg" w="lg" type="none"/>
            <a:tailEnd len="lg" w="lg" type="none"/>
          </a:ln>
        </p:spPr>
      </p:cxnSp>
      <p:cxnSp>
        <p:nvCxnSpPr>
          <p:cNvPr id="125" name="Shape 125"/>
          <p:cNvCxnSpPr>
            <a:stCxn id="120" idx="6"/>
            <a:endCxn id="121" idx="2"/>
          </p:cNvCxnSpPr>
          <p:nvPr/>
        </p:nvCxnSpPr>
        <p:spPr>
          <a:xfrm>
            <a:off x="4808625" y="3058125"/>
            <a:ext cx="1150200" cy="0"/>
          </a:xfrm>
          <a:prstGeom prst="straightConnector1">
            <a:avLst/>
          </a:prstGeom>
          <a:noFill/>
          <a:ln cap="flat" cmpd="sng" w="28575">
            <a:solidFill>
              <a:srgbClr val="FFFFFF"/>
            </a:solidFill>
            <a:prstDash val="solid"/>
            <a:round/>
            <a:headEnd len="lg" w="lg" type="none"/>
            <a:tailEnd len="lg" w="lg" type="none"/>
          </a:ln>
        </p:spPr>
      </p:cxnSp>
      <p:cxnSp>
        <p:nvCxnSpPr>
          <p:cNvPr id="126" name="Shape 126"/>
          <p:cNvCxnSpPr>
            <a:stCxn id="121" idx="6"/>
            <a:endCxn id="122" idx="2"/>
          </p:cNvCxnSpPr>
          <p:nvPr/>
        </p:nvCxnSpPr>
        <p:spPr>
          <a:xfrm>
            <a:off x="6507525" y="3058125"/>
            <a:ext cx="1150200" cy="0"/>
          </a:xfrm>
          <a:prstGeom prst="straightConnector1">
            <a:avLst/>
          </a:prstGeom>
          <a:noFill/>
          <a:ln cap="flat" cmpd="sng" w="28575">
            <a:solidFill>
              <a:srgbClr val="FFFFFF"/>
            </a:solidFill>
            <a:prstDash val="solid"/>
            <a:round/>
            <a:headEnd len="lg" w="lg" type="none"/>
            <a:tailEnd len="lg" w="lg" type="none"/>
          </a:ln>
        </p:spPr>
      </p:cxnSp>
      <p:sp>
        <p:nvSpPr>
          <p:cNvPr id="127" name="Shape 127"/>
          <p:cNvSpPr/>
          <p:nvPr/>
        </p:nvSpPr>
        <p:spPr>
          <a:xfrm>
            <a:off x="106900" y="1512125"/>
            <a:ext cx="2304600" cy="996600"/>
          </a:xfrm>
          <a:prstGeom prst="wedgeRoundRectCallout">
            <a:avLst>
              <a:gd fmla="val -6305" name="adj1"/>
              <a:gd fmla="val 78739" name="adj2"/>
              <a:gd fmla="val 0" name="adj3"/>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latin typeface="Ubuntu"/>
                <a:ea typeface="Ubuntu"/>
                <a:cs typeface="Ubuntu"/>
                <a:sym typeface="Ubuntu"/>
              </a:rPr>
              <a:t>Learning and Debugging</a:t>
            </a:r>
          </a:p>
        </p:txBody>
      </p:sp>
      <p:sp>
        <p:nvSpPr>
          <p:cNvPr id="128" name="Shape 128"/>
          <p:cNvSpPr/>
          <p:nvPr/>
        </p:nvSpPr>
        <p:spPr>
          <a:xfrm>
            <a:off x="1939889" y="3666625"/>
            <a:ext cx="1805400" cy="996600"/>
          </a:xfrm>
          <a:prstGeom prst="wedgeRoundRectCallout">
            <a:avLst>
              <a:gd fmla="val -369" name="adj1"/>
              <a:gd fmla="val -82272" name="adj2"/>
              <a:gd fmla="val 0" name="adj3"/>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latin typeface="Ubuntu"/>
                <a:ea typeface="Ubuntu"/>
                <a:cs typeface="Ubuntu"/>
                <a:sym typeface="Ubuntu"/>
              </a:rPr>
              <a:t>Debugging/Research</a:t>
            </a:r>
          </a:p>
        </p:txBody>
      </p:sp>
      <p:sp>
        <p:nvSpPr>
          <p:cNvPr id="129" name="Shape 129"/>
          <p:cNvSpPr/>
          <p:nvPr/>
        </p:nvSpPr>
        <p:spPr>
          <a:xfrm>
            <a:off x="5036600" y="3666625"/>
            <a:ext cx="2464500" cy="996600"/>
          </a:xfrm>
          <a:prstGeom prst="wedgeRoundRectCallout">
            <a:avLst>
              <a:gd fmla="val 631" name="adj1"/>
              <a:gd fmla="val -82272" name="adj2"/>
              <a:gd fmla="val 0" name="adj3"/>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Clr>
                <a:srgbClr val="000000"/>
              </a:buClr>
              <a:buSzPct val="45833"/>
              <a:buFont typeface="Arial"/>
              <a:buNone/>
            </a:pPr>
            <a:r>
              <a:rPr lang="en" sz="2400">
                <a:latin typeface="Ubuntu"/>
                <a:ea typeface="Ubuntu"/>
                <a:cs typeface="Ubuntu"/>
                <a:sym typeface="Ubuntu"/>
              </a:rPr>
              <a:t>Draft Schematic/PCB</a:t>
            </a:r>
          </a:p>
        </p:txBody>
      </p:sp>
      <p:sp>
        <p:nvSpPr>
          <p:cNvPr id="130" name="Shape 130"/>
          <p:cNvSpPr/>
          <p:nvPr/>
        </p:nvSpPr>
        <p:spPr>
          <a:xfrm>
            <a:off x="6507425" y="1512125"/>
            <a:ext cx="2464500" cy="996600"/>
          </a:xfrm>
          <a:prstGeom prst="wedgeRoundRectCallout">
            <a:avLst>
              <a:gd fmla="val 9434" name="adj1"/>
              <a:gd fmla="val 77589" name="adj2"/>
              <a:gd fmla="val 0" name="adj3"/>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2400">
                <a:latin typeface="Ubuntu"/>
                <a:ea typeface="Ubuntu"/>
                <a:cs typeface="Ubuntu"/>
                <a:sym typeface="Ubuntu"/>
              </a:rPr>
              <a:t>Finalize New Schematic/PCB</a:t>
            </a:r>
          </a:p>
        </p:txBody>
      </p:sp>
      <p:sp>
        <p:nvSpPr>
          <p:cNvPr id="131" name="Shape 131"/>
          <p:cNvSpPr/>
          <p:nvPr/>
        </p:nvSpPr>
        <p:spPr>
          <a:xfrm>
            <a:off x="3340462" y="1675800"/>
            <a:ext cx="2238000" cy="769800"/>
          </a:xfrm>
          <a:prstGeom prst="wedgeRoundRectCallout">
            <a:avLst>
              <a:gd fmla="val 4178" name="adj1"/>
              <a:gd fmla="val 94755" name="adj2"/>
              <a:gd fmla="val 0" name="adj3"/>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Clr>
                <a:schemeClr val="dk1"/>
              </a:buClr>
              <a:buSzPct val="52380"/>
              <a:buFont typeface="Arial"/>
              <a:buNone/>
            </a:pPr>
            <a:r>
              <a:rPr lang="en" sz="2100">
                <a:solidFill>
                  <a:schemeClr val="dk1"/>
                </a:solidFill>
                <a:latin typeface="Ubuntu"/>
                <a:ea typeface="Ubuntu"/>
                <a:cs typeface="Ubuntu"/>
                <a:sym typeface="Ubuntu"/>
              </a:rPr>
              <a:t>Debug/Deploy</a:t>
            </a:r>
          </a:p>
        </p:txBody>
      </p:sp>
      <p:sp>
        <p:nvSpPr>
          <p:cNvPr id="132" name="Shape 132"/>
          <p:cNvSpPr txBox="1"/>
          <p:nvPr/>
        </p:nvSpPr>
        <p:spPr>
          <a:xfrm>
            <a:off x="705375" y="3314100"/>
            <a:ext cx="933900" cy="7698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latin typeface="Ubuntu"/>
                <a:ea typeface="Ubuntu"/>
                <a:cs typeface="Ubuntu"/>
                <a:sym typeface="Ubuntu"/>
              </a:rPr>
              <a:t>SEPT</a:t>
            </a:r>
          </a:p>
        </p:txBody>
      </p:sp>
      <p:sp>
        <p:nvSpPr>
          <p:cNvPr id="133" name="Shape 133"/>
          <p:cNvSpPr txBox="1"/>
          <p:nvPr/>
        </p:nvSpPr>
        <p:spPr>
          <a:xfrm>
            <a:off x="7500975" y="3314100"/>
            <a:ext cx="862200" cy="7698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latin typeface="Ubuntu"/>
                <a:ea typeface="Ubuntu"/>
                <a:cs typeface="Ubuntu"/>
                <a:sym typeface="Ubuntu"/>
              </a:rPr>
              <a:t>DEC</a:t>
            </a:r>
          </a:p>
        </p:txBody>
      </p:sp>
      <p:sp>
        <p:nvSpPr>
          <p:cNvPr id="134" name="Shape 134"/>
          <p:cNvSpPr txBox="1"/>
          <p:nvPr/>
        </p:nvSpPr>
        <p:spPr>
          <a:xfrm>
            <a:off x="2411487" y="2288325"/>
            <a:ext cx="862200" cy="7698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latin typeface="Ubuntu"/>
                <a:ea typeface="Ubuntu"/>
                <a:cs typeface="Ubuntu"/>
                <a:sym typeface="Ubuntu"/>
              </a:rPr>
              <a:t>OCT</a:t>
            </a:r>
          </a:p>
        </p:txBody>
      </p:sp>
      <p:sp>
        <p:nvSpPr>
          <p:cNvPr id="135" name="Shape 135"/>
          <p:cNvSpPr txBox="1"/>
          <p:nvPr/>
        </p:nvSpPr>
        <p:spPr>
          <a:xfrm>
            <a:off x="5802062" y="2288325"/>
            <a:ext cx="862200" cy="7698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latin typeface="Ubuntu"/>
                <a:ea typeface="Ubuntu"/>
                <a:cs typeface="Ubuntu"/>
                <a:sym typeface="Ubuntu"/>
              </a:rPr>
              <a:t>NOV</a:t>
            </a:r>
          </a:p>
        </p:txBody>
      </p:sp>
      <p:cxnSp>
        <p:nvCxnSpPr>
          <p:cNvPr id="136" name="Shape 136"/>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140" name="Shape 140"/>
        <p:cNvGrpSpPr/>
        <p:nvPr/>
      </p:nvGrpSpPr>
      <p:grpSpPr>
        <a:xfrm>
          <a:off x="0" y="0"/>
          <a:ext cx="0" cy="0"/>
          <a:chOff x="0" y="0"/>
          <a:chExt cx="0" cy="0"/>
        </a:xfrm>
      </p:grpSpPr>
      <p:sp>
        <p:nvSpPr>
          <p:cNvPr id="141" name="Shape 141"/>
          <p:cNvSpPr txBox="1"/>
          <p:nvPr>
            <p:ph type="title"/>
          </p:nvPr>
        </p:nvSpPr>
        <p:spPr>
          <a:xfrm>
            <a:off x="402375" y="470475"/>
            <a:ext cx="8520600" cy="572700"/>
          </a:xfrm>
          <a:prstGeom prst="rect">
            <a:avLst/>
          </a:prstGeom>
        </p:spPr>
        <p:txBody>
          <a:bodyPr anchorCtr="0" anchor="t" bIns="91425" lIns="91425" rIns="91425" tIns="91425">
            <a:noAutofit/>
          </a:bodyPr>
          <a:lstStyle/>
          <a:p>
            <a:pPr lvl="0" rtl="0">
              <a:spcBef>
                <a:spcPts val="0"/>
              </a:spcBef>
              <a:buNone/>
            </a:pPr>
            <a:r>
              <a:rPr lang="en" sz="4800">
                <a:solidFill>
                  <a:srgbClr val="FFFFFF"/>
                </a:solidFill>
              </a:rPr>
              <a:t>Potential Problems</a:t>
            </a:r>
          </a:p>
        </p:txBody>
      </p:sp>
      <p:sp>
        <p:nvSpPr>
          <p:cNvPr id="142" name="Shape 142"/>
          <p:cNvSpPr txBox="1"/>
          <p:nvPr>
            <p:ph idx="1" type="body"/>
          </p:nvPr>
        </p:nvSpPr>
        <p:spPr>
          <a:xfrm>
            <a:off x="392950" y="1576750"/>
            <a:ext cx="8346300" cy="3416400"/>
          </a:xfrm>
          <a:prstGeom prst="rect">
            <a:avLst/>
          </a:prstGeom>
        </p:spPr>
        <p:txBody>
          <a:bodyPr anchorCtr="0" anchor="t" bIns="91425" lIns="91425" rIns="91425" tIns="91425">
            <a:noAutofit/>
          </a:bodyPr>
          <a:lstStyle/>
          <a:p>
            <a:pPr indent="-406400" lvl="0" marL="457200" marR="0" rtl="0" algn="l">
              <a:lnSpc>
                <a:spcPct val="115000"/>
              </a:lnSpc>
              <a:spcBef>
                <a:spcPts val="0"/>
              </a:spcBef>
              <a:spcAft>
                <a:spcPts val="1600"/>
              </a:spcAft>
              <a:buClr>
                <a:srgbClr val="FFFFFF"/>
              </a:buClr>
              <a:buSzPct val="100000"/>
              <a:buFont typeface="Arial"/>
              <a:buChar char="●"/>
            </a:pPr>
            <a:r>
              <a:rPr lang="en" sz="2800">
                <a:solidFill>
                  <a:srgbClr val="FFFFFF"/>
                </a:solidFill>
              </a:rPr>
              <a:t>Not able to solve ghost voltage and current draw</a:t>
            </a:r>
          </a:p>
          <a:p>
            <a:pPr indent="-406400" lvl="0" marL="457200" rtl="0">
              <a:lnSpc>
                <a:spcPct val="115000"/>
              </a:lnSpc>
              <a:spcBef>
                <a:spcPts val="0"/>
              </a:spcBef>
              <a:buClr>
                <a:srgbClr val="FFFFFF"/>
              </a:buClr>
              <a:buSzPct val="100000"/>
              <a:buChar char="●"/>
            </a:pPr>
            <a:r>
              <a:rPr lang="en" sz="2800">
                <a:solidFill>
                  <a:srgbClr val="FFFFFF"/>
                </a:solidFill>
              </a:rPr>
              <a:t>Efficient parts might be more expensive</a:t>
            </a:r>
          </a:p>
          <a:p>
            <a:pPr indent="-406400" lvl="0" marL="457200" rtl="0">
              <a:lnSpc>
                <a:spcPct val="115000"/>
              </a:lnSpc>
              <a:spcBef>
                <a:spcPts val="0"/>
              </a:spcBef>
              <a:buClr>
                <a:srgbClr val="FFFFFF"/>
              </a:buClr>
              <a:buSzPct val="100000"/>
              <a:buChar char="●"/>
            </a:pPr>
            <a:r>
              <a:rPr lang="en" sz="2800">
                <a:solidFill>
                  <a:srgbClr val="FFFFFF"/>
                </a:solidFill>
              </a:rPr>
              <a:t>PCB size increase</a:t>
            </a:r>
          </a:p>
          <a:p>
            <a:pPr indent="-406400" lvl="0" marL="457200" rtl="0">
              <a:lnSpc>
                <a:spcPct val="115000"/>
              </a:lnSpc>
              <a:spcBef>
                <a:spcPts val="0"/>
              </a:spcBef>
              <a:buClr>
                <a:srgbClr val="FFFFFF"/>
              </a:buClr>
              <a:buSzPct val="100000"/>
              <a:buChar char="●"/>
            </a:pPr>
            <a:r>
              <a:rPr lang="en" sz="2800">
                <a:solidFill>
                  <a:srgbClr val="FFFFFF"/>
                </a:solidFill>
              </a:rPr>
              <a:t>Not able to redesign PCB in time</a:t>
            </a:r>
          </a:p>
          <a:p>
            <a:pPr indent="-406400" lvl="0" marL="457200" rtl="0">
              <a:lnSpc>
                <a:spcPct val="115000"/>
              </a:lnSpc>
              <a:spcBef>
                <a:spcPts val="0"/>
              </a:spcBef>
              <a:buClr>
                <a:srgbClr val="FFFFFF"/>
              </a:buClr>
              <a:buSzPct val="100000"/>
              <a:buChar char="●"/>
            </a:pPr>
            <a:r>
              <a:rPr lang="en" sz="2800">
                <a:solidFill>
                  <a:srgbClr val="FFFFFF"/>
                </a:solidFill>
              </a:rPr>
              <a:t>Soldering Problems</a:t>
            </a:r>
          </a:p>
        </p:txBody>
      </p:sp>
      <p:grpSp>
        <p:nvGrpSpPr>
          <p:cNvPr id="143" name="Shape 143"/>
          <p:cNvGrpSpPr/>
          <p:nvPr/>
        </p:nvGrpSpPr>
        <p:grpSpPr>
          <a:xfrm>
            <a:off x="5117075" y="-13275"/>
            <a:ext cx="3931099" cy="1381125"/>
            <a:chOff x="5212900" y="0"/>
            <a:chExt cx="3931099" cy="1381125"/>
          </a:xfrm>
        </p:grpSpPr>
        <p:pic>
          <p:nvPicPr>
            <p:cNvPr id="144" name="Shape 144"/>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45" name="Shape 145"/>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cxnSp>
        <p:nvCxnSpPr>
          <p:cNvPr id="146" name="Shape 146"/>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
        <p:nvSpPr>
          <p:cNvPr id="147" name="Shape 1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FFFFFF"/>
                </a:solidFill>
                <a:latin typeface="Ubuntu"/>
                <a:ea typeface="Ubuntu"/>
                <a:cs typeface="Ubuntu"/>
                <a:sym typeface="Ubuntu"/>
              </a:rPr>
              <a:t>6</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151" name="Shape 151"/>
        <p:cNvGrpSpPr/>
        <p:nvPr/>
      </p:nvGrpSpPr>
      <p:grpSpPr>
        <a:xfrm>
          <a:off x="0" y="0"/>
          <a:ext cx="0" cy="0"/>
          <a:chOff x="0" y="0"/>
          <a:chExt cx="0" cy="0"/>
        </a:xfrm>
      </p:grpSpPr>
      <p:sp>
        <p:nvSpPr>
          <p:cNvPr id="152" name="Shape 152"/>
          <p:cNvSpPr txBox="1"/>
          <p:nvPr>
            <p:ph type="title"/>
          </p:nvPr>
        </p:nvSpPr>
        <p:spPr>
          <a:xfrm>
            <a:off x="402375" y="470475"/>
            <a:ext cx="8520600" cy="572700"/>
          </a:xfrm>
          <a:prstGeom prst="rect">
            <a:avLst/>
          </a:prstGeom>
        </p:spPr>
        <p:txBody>
          <a:bodyPr anchorCtr="0" anchor="t" bIns="91425" lIns="91425" rIns="91425" tIns="91425">
            <a:noAutofit/>
          </a:bodyPr>
          <a:lstStyle/>
          <a:p>
            <a:pPr lvl="0" rtl="0">
              <a:spcBef>
                <a:spcPts val="0"/>
              </a:spcBef>
              <a:buNone/>
            </a:pPr>
            <a:r>
              <a:rPr lang="en" sz="4800">
                <a:solidFill>
                  <a:srgbClr val="FFFFFF"/>
                </a:solidFill>
              </a:rPr>
              <a:t>Learning Objectives</a:t>
            </a:r>
          </a:p>
        </p:txBody>
      </p:sp>
      <p:sp>
        <p:nvSpPr>
          <p:cNvPr id="153" name="Shape 153"/>
          <p:cNvSpPr txBox="1"/>
          <p:nvPr>
            <p:ph idx="1" type="body"/>
          </p:nvPr>
        </p:nvSpPr>
        <p:spPr>
          <a:xfrm>
            <a:off x="545350" y="1747625"/>
            <a:ext cx="7799700" cy="3416400"/>
          </a:xfrm>
          <a:prstGeom prst="rect">
            <a:avLst/>
          </a:prstGeom>
        </p:spPr>
        <p:txBody>
          <a:bodyPr anchorCtr="0" anchor="t" bIns="91425" lIns="91425" rIns="91425" tIns="91425">
            <a:noAutofit/>
          </a:bodyPr>
          <a:lstStyle/>
          <a:p>
            <a:pPr indent="-431800" lvl="0" marL="457200" marR="0" rtl="0" algn="l">
              <a:lnSpc>
                <a:spcPct val="115000"/>
              </a:lnSpc>
              <a:spcBef>
                <a:spcPts val="0"/>
              </a:spcBef>
              <a:spcAft>
                <a:spcPts val="1600"/>
              </a:spcAft>
              <a:buClr>
                <a:srgbClr val="FFFFFF"/>
              </a:buClr>
              <a:buSzPct val="100000"/>
              <a:buFont typeface="Arial"/>
              <a:buChar char="●"/>
            </a:pPr>
            <a:r>
              <a:rPr lang="en" sz="3200">
                <a:solidFill>
                  <a:srgbClr val="FFFFFF"/>
                </a:solidFill>
              </a:rPr>
              <a:t>Learn hardware design tools (Eagle)</a:t>
            </a:r>
          </a:p>
          <a:p>
            <a:pPr indent="-431800" lvl="0" marL="457200" rtl="0">
              <a:lnSpc>
                <a:spcPct val="115000"/>
              </a:lnSpc>
              <a:spcBef>
                <a:spcPts val="0"/>
              </a:spcBef>
              <a:buClr>
                <a:srgbClr val="FFFFFF"/>
              </a:buClr>
              <a:buSzPct val="100000"/>
              <a:buChar char="●"/>
            </a:pPr>
            <a:r>
              <a:rPr lang="en" sz="3200">
                <a:solidFill>
                  <a:srgbClr val="FFFFFF"/>
                </a:solidFill>
              </a:rPr>
              <a:t>Improve soldering techniques</a:t>
            </a:r>
          </a:p>
          <a:p>
            <a:pPr indent="-431800" lvl="0" marL="457200" rtl="0">
              <a:lnSpc>
                <a:spcPct val="115000"/>
              </a:lnSpc>
              <a:spcBef>
                <a:spcPts val="0"/>
              </a:spcBef>
              <a:buClr>
                <a:srgbClr val="FFFFFF"/>
              </a:buClr>
              <a:buSzPct val="100000"/>
              <a:buChar char="●"/>
            </a:pPr>
            <a:r>
              <a:rPr lang="en" sz="3200">
                <a:solidFill>
                  <a:srgbClr val="FFFFFF"/>
                </a:solidFill>
              </a:rPr>
              <a:t>Improve Circuit/PCB Design Rules</a:t>
            </a:r>
          </a:p>
          <a:p>
            <a:pPr lvl="0" rtl="0">
              <a:lnSpc>
                <a:spcPct val="115000"/>
              </a:lnSpc>
              <a:spcBef>
                <a:spcPts val="0"/>
              </a:spcBef>
              <a:buNone/>
            </a:pPr>
            <a:r>
              <a:t/>
            </a:r>
            <a:endParaRPr sz="3000">
              <a:solidFill>
                <a:srgbClr val="FFFFFF"/>
              </a:solidFill>
            </a:endParaRPr>
          </a:p>
        </p:txBody>
      </p:sp>
      <p:grpSp>
        <p:nvGrpSpPr>
          <p:cNvPr id="154" name="Shape 154"/>
          <p:cNvGrpSpPr/>
          <p:nvPr/>
        </p:nvGrpSpPr>
        <p:grpSpPr>
          <a:xfrm>
            <a:off x="5117075" y="-13275"/>
            <a:ext cx="3931099" cy="1381125"/>
            <a:chOff x="5212900" y="0"/>
            <a:chExt cx="3931099" cy="1381125"/>
          </a:xfrm>
        </p:grpSpPr>
        <p:pic>
          <p:nvPicPr>
            <p:cNvPr id="155" name="Shape 155"/>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56" name="Shape 156"/>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cxnSp>
        <p:nvCxnSpPr>
          <p:cNvPr id="157" name="Shape 157"/>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
        <p:nvSpPr>
          <p:cNvPr id="158" name="Shape 1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FFFFFF"/>
                </a:solidFill>
                <a:latin typeface="Ubuntu"/>
                <a:ea typeface="Ubuntu"/>
                <a:cs typeface="Ubuntu"/>
                <a:sym typeface="Ubuntu"/>
              </a:rPr>
              <a:t>7</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4587"/>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397100" y="390937"/>
            <a:ext cx="8520600" cy="572700"/>
          </a:xfrm>
          <a:prstGeom prst="rect">
            <a:avLst/>
          </a:prstGeom>
        </p:spPr>
        <p:txBody>
          <a:bodyPr anchorCtr="0" anchor="t" bIns="91425" lIns="91425" rIns="91425" tIns="91425">
            <a:noAutofit/>
          </a:bodyPr>
          <a:lstStyle/>
          <a:p>
            <a:pPr lvl="0">
              <a:spcBef>
                <a:spcPts val="0"/>
              </a:spcBef>
              <a:buClr>
                <a:schemeClr val="dk1"/>
              </a:buClr>
              <a:buSzPct val="25000"/>
              <a:buFont typeface="Arial"/>
              <a:buNone/>
            </a:pPr>
            <a:r>
              <a:rPr lang="en" sz="4800">
                <a:solidFill>
                  <a:srgbClr val="FFFFFF"/>
                </a:solidFill>
              </a:rPr>
              <a:t>Updates</a:t>
            </a:r>
          </a:p>
        </p:txBody>
      </p:sp>
      <p:sp>
        <p:nvSpPr>
          <p:cNvPr id="164" name="Shape 164"/>
          <p:cNvSpPr txBox="1"/>
          <p:nvPr>
            <p:ph idx="1" type="body"/>
          </p:nvPr>
        </p:nvSpPr>
        <p:spPr>
          <a:xfrm>
            <a:off x="311700" y="1655650"/>
            <a:ext cx="8520600" cy="3416400"/>
          </a:xfrm>
          <a:prstGeom prst="rect">
            <a:avLst/>
          </a:prstGeom>
        </p:spPr>
        <p:txBody>
          <a:bodyPr anchorCtr="0" anchor="t" bIns="91425" lIns="91425" rIns="91425" tIns="91425">
            <a:noAutofit/>
          </a:bodyPr>
          <a:lstStyle/>
          <a:p>
            <a:pPr indent="-419100" lvl="0" marL="457200" rtl="0">
              <a:spcBef>
                <a:spcPts val="0"/>
              </a:spcBef>
              <a:buClr>
                <a:srgbClr val="FFFFFF"/>
              </a:buClr>
              <a:buSzPct val="100000"/>
              <a:buChar char="●"/>
            </a:pPr>
            <a:r>
              <a:rPr lang="en" sz="3000">
                <a:solidFill>
                  <a:srgbClr val="FFFFFF"/>
                </a:solidFill>
              </a:rPr>
              <a:t>Dragonfruit housing prototype completed</a:t>
            </a:r>
          </a:p>
          <a:p>
            <a:pPr indent="-419100" lvl="0" marL="457200" rtl="0">
              <a:spcBef>
                <a:spcPts val="0"/>
              </a:spcBef>
              <a:buClr>
                <a:srgbClr val="FFFFFF"/>
              </a:buClr>
              <a:buSzPct val="100000"/>
              <a:buChar char="●"/>
            </a:pPr>
            <a:r>
              <a:rPr lang="en" sz="3000">
                <a:solidFill>
                  <a:srgbClr val="FFFFFF"/>
                </a:solidFill>
              </a:rPr>
              <a:t>Learning different components on the PCB board</a:t>
            </a:r>
          </a:p>
          <a:p>
            <a:pPr indent="-419100" lvl="0" marL="457200">
              <a:spcBef>
                <a:spcPts val="0"/>
              </a:spcBef>
              <a:buClr>
                <a:srgbClr val="FFFFFF"/>
              </a:buClr>
              <a:buSzPct val="100000"/>
              <a:buChar char="●"/>
            </a:pPr>
            <a:r>
              <a:rPr lang="en" sz="3000">
                <a:solidFill>
                  <a:srgbClr val="FFFFFF"/>
                </a:solidFill>
              </a:rPr>
              <a:t>Reading datasheets and previous Dragon Fruit documents</a:t>
            </a:r>
          </a:p>
        </p:txBody>
      </p:sp>
      <p:grpSp>
        <p:nvGrpSpPr>
          <p:cNvPr id="165" name="Shape 165"/>
          <p:cNvGrpSpPr/>
          <p:nvPr/>
        </p:nvGrpSpPr>
        <p:grpSpPr>
          <a:xfrm>
            <a:off x="5117075" y="-13275"/>
            <a:ext cx="3931099" cy="1381125"/>
            <a:chOff x="5212900" y="0"/>
            <a:chExt cx="3931099" cy="1381125"/>
          </a:xfrm>
        </p:grpSpPr>
        <p:pic>
          <p:nvPicPr>
            <p:cNvPr id="166" name="Shape 166"/>
            <p:cNvPicPr preferRelativeResize="0"/>
            <p:nvPr/>
          </p:nvPicPr>
          <p:blipFill rotWithShape="1">
            <a:blip r:embed="rId3">
              <a:alphaModFix/>
            </a:blip>
            <a:srcRect b="0" l="0" r="68302" t="0"/>
            <a:stretch/>
          </p:blipFill>
          <p:spPr>
            <a:xfrm>
              <a:off x="7767250" y="0"/>
              <a:ext cx="1376749" cy="1381125"/>
            </a:xfrm>
            <a:prstGeom prst="rect">
              <a:avLst/>
            </a:prstGeom>
            <a:noFill/>
            <a:ln>
              <a:noFill/>
            </a:ln>
          </p:spPr>
        </p:pic>
        <p:sp>
          <p:nvSpPr>
            <p:cNvPr id="167" name="Shape 167"/>
            <p:cNvSpPr txBox="1"/>
            <p:nvPr/>
          </p:nvSpPr>
          <p:spPr>
            <a:xfrm>
              <a:off x="5212900" y="243375"/>
              <a:ext cx="3071100" cy="393600"/>
            </a:xfrm>
            <a:prstGeom prst="rect">
              <a:avLst/>
            </a:prstGeom>
            <a:noFill/>
            <a:ln>
              <a:noFill/>
            </a:ln>
          </p:spPr>
          <p:txBody>
            <a:bodyPr anchorCtr="0" anchor="ctr" bIns="91425" lIns="91425" rIns="91425" tIns="91425">
              <a:noAutofit/>
            </a:bodyPr>
            <a:lstStyle/>
            <a:p>
              <a:pPr lvl="0" rtl="0">
                <a:spcBef>
                  <a:spcPts val="0"/>
                </a:spcBef>
                <a:buNone/>
              </a:pPr>
              <a:r>
                <a:rPr lang="en" sz="1200">
                  <a:solidFill>
                    <a:srgbClr val="FFFFFF"/>
                  </a:solidFill>
                  <a:latin typeface="Roboto Slab"/>
                  <a:ea typeface="Roboto Slab"/>
                  <a:cs typeface="Roboto Slab"/>
                  <a:sym typeface="Roboto Slab"/>
                </a:rPr>
                <a:t>University of Hawaii at Manoa SCEL</a:t>
              </a:r>
            </a:p>
          </p:txBody>
        </p:sp>
      </p:grpSp>
      <p:cxnSp>
        <p:nvCxnSpPr>
          <p:cNvPr id="168" name="Shape 168"/>
          <p:cNvCxnSpPr/>
          <p:nvPr/>
        </p:nvCxnSpPr>
        <p:spPr>
          <a:xfrm>
            <a:off x="263100" y="1281100"/>
            <a:ext cx="8617800" cy="0"/>
          </a:xfrm>
          <a:prstGeom prst="straightConnector1">
            <a:avLst/>
          </a:prstGeom>
          <a:noFill/>
          <a:ln cap="flat" cmpd="sng" w="28575">
            <a:solidFill>
              <a:srgbClr val="FFFFFF"/>
            </a:solidFill>
            <a:prstDash val="solid"/>
            <a:round/>
            <a:headEnd len="lg" w="lg" type="none"/>
            <a:tailEnd len="lg" w="lg" type="none"/>
          </a:ln>
        </p:spPr>
      </p:cxnSp>
      <p:sp>
        <p:nvSpPr>
          <p:cNvPr id="169" name="Shape 1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r>
              <a:rPr lang="en" sz="2400">
                <a:solidFill>
                  <a:srgbClr val="FFFFFF"/>
                </a:solidFill>
                <a:latin typeface="Ubuntu"/>
                <a:ea typeface="Ubuntu"/>
                <a:cs typeface="Ubuntu"/>
                <a:sym typeface="Ubuntu"/>
              </a:rPr>
              <a:t>8</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