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Kenny - pcb milling: we don’t know when our new version is gonna be sent out for milling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bg>
      <p:bgPr>
        <a:solidFill>
          <a:srgbClr val="6FA8D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10" name="Shape 10"/>
          <p:cNvPicPr preferRelativeResize="0"/>
          <p:nvPr/>
        </p:nvPicPr>
        <p:blipFill rotWithShape="1">
          <a:blip r:embed="rId2">
            <a:alphaModFix amt="40000"/>
          </a:blip>
          <a:srcRect b="30860" l="0" r="0" t="30860"/>
          <a:stretch/>
        </p:blipFill>
        <p:spPr>
          <a:xfrm>
            <a:off x="0" y="-1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ctrTitle"/>
          </p:nvPr>
        </p:nvSpPr>
        <p:spPr>
          <a:xfrm>
            <a:off x="2786525" y="1968875"/>
            <a:ext cx="5859599" cy="2766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 color">
    <p:bg>
      <p:bgPr>
        <a:solidFill>
          <a:srgbClr val="6FA8DC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13" name="Shape 13"/>
          <p:cNvPicPr preferRelativeResize="0"/>
          <p:nvPr/>
        </p:nvPicPr>
        <p:blipFill rotWithShape="1">
          <a:blip r:embed="rId2">
            <a:alphaModFix amt="20000"/>
          </a:blip>
          <a:srcRect b="30860" l="0" r="0" t="30860"/>
          <a:stretch/>
        </p:blipFill>
        <p:spPr>
          <a:xfrm>
            <a:off x="0" y="-1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>
            <p:ph type="ctrTitle"/>
          </p:nvPr>
        </p:nvSpPr>
        <p:spPr>
          <a:xfrm>
            <a:off x="2970175" y="3107350"/>
            <a:ext cx="5792699" cy="1159799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r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1pPr>
            <a:lvl2pPr lvl="1" rtl="0" algn="r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2pPr>
            <a:lvl3pPr lvl="2" rtl="0" algn="r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3pPr>
            <a:lvl4pPr lvl="3" rtl="0" algn="r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4pPr>
            <a:lvl5pPr lvl="4" rtl="0" algn="r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5pPr>
            <a:lvl6pPr lvl="5" rtl="0" algn="r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6pPr>
            <a:lvl7pPr lvl="6" rtl="0" algn="r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7pPr>
            <a:lvl8pPr lvl="7" rtl="0" algn="r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8pPr>
            <a:lvl9pPr lvl="8" rtl="0" algn="r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2970175" y="3906852"/>
            <a:ext cx="5792699" cy="784799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r">
              <a:spcBef>
                <a:spcPts val="0"/>
              </a:spcBef>
              <a:buSzPct val="100000"/>
              <a:buNone/>
              <a:defRPr sz="2400">
                <a:solidFill>
                  <a:srgbClr val="6FA8DC"/>
                </a:solidFill>
              </a:defRPr>
            </a:lvl1pPr>
            <a:lvl2pPr lvl="1" rtl="0" algn="r">
              <a:spcBef>
                <a:spcPts val="0"/>
              </a:spcBef>
              <a:buNone/>
              <a:defRPr>
                <a:solidFill>
                  <a:srgbClr val="6FA8DC"/>
                </a:solidFill>
              </a:defRPr>
            </a:lvl2pPr>
            <a:lvl3pPr lvl="2" rtl="0" algn="r">
              <a:spcBef>
                <a:spcPts val="0"/>
              </a:spcBef>
              <a:buNone/>
              <a:defRPr>
                <a:solidFill>
                  <a:srgbClr val="6FA8DC"/>
                </a:solidFill>
              </a:defRPr>
            </a:lvl3pPr>
            <a:lvl4pPr lvl="3" rtl="0" algn="r">
              <a:spcBef>
                <a:spcPts val="0"/>
              </a:spcBef>
              <a:buSzPct val="100000"/>
              <a:buNone/>
              <a:defRPr sz="2400">
                <a:solidFill>
                  <a:srgbClr val="6FA8DC"/>
                </a:solidFill>
              </a:defRPr>
            </a:lvl4pPr>
            <a:lvl5pPr lvl="4" rtl="0" algn="r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5pPr>
            <a:lvl6pPr lvl="5" rtl="0" algn="r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6pPr>
            <a:lvl7pPr lvl="6" rtl="0" algn="r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7pPr>
            <a:lvl8pPr lvl="7" rtl="0" algn="r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8pPr>
            <a:lvl9pPr lvl="8" rtl="0" algn="r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18" name="Shape 18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>
            <p:ph idx="1" type="body"/>
          </p:nvPr>
        </p:nvSpPr>
        <p:spPr>
          <a:xfrm>
            <a:off x="1784250" y="222075"/>
            <a:ext cx="6549299" cy="2607299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b="1" i="1" sz="4000"/>
            </a:lvl1pPr>
            <a:lvl2pPr lvl="1" rtl="0">
              <a:spcBef>
                <a:spcPts val="0"/>
              </a:spcBef>
              <a:buSzPct val="100000"/>
              <a:defRPr b="1" i="1" sz="4000"/>
            </a:lvl2pPr>
            <a:lvl3pPr lvl="2" rtl="0">
              <a:spcBef>
                <a:spcPts val="0"/>
              </a:spcBef>
              <a:buSzPct val="100000"/>
              <a:defRPr b="1" i="1" sz="4000"/>
            </a:lvl3pPr>
            <a:lvl4pPr lvl="3" rtl="0">
              <a:spcBef>
                <a:spcPts val="0"/>
              </a:spcBef>
              <a:buSzPct val="100000"/>
              <a:defRPr b="1" i="1" sz="4000"/>
            </a:lvl4pPr>
            <a:lvl5pPr lvl="4" rtl="0">
              <a:spcBef>
                <a:spcPts val="0"/>
              </a:spcBef>
              <a:buSzPct val="100000"/>
              <a:defRPr b="1" i="1" sz="4000"/>
            </a:lvl5pPr>
            <a:lvl6pPr lvl="5" rtl="0">
              <a:spcBef>
                <a:spcPts val="0"/>
              </a:spcBef>
              <a:buSzPct val="100000"/>
              <a:defRPr b="1" i="1" sz="4000"/>
            </a:lvl6pPr>
            <a:lvl7pPr lvl="6" rtl="0">
              <a:spcBef>
                <a:spcPts val="0"/>
              </a:spcBef>
              <a:buSzPct val="100000"/>
              <a:defRPr b="1" i="1" sz="4000"/>
            </a:lvl7pPr>
            <a:lvl8pPr lvl="7" rtl="0">
              <a:spcBef>
                <a:spcPts val="0"/>
              </a:spcBef>
              <a:buSzPct val="100000"/>
              <a:defRPr b="1" i="1" sz="4000"/>
            </a:lvl8pPr>
            <a:lvl9pPr lvl="8">
              <a:spcBef>
                <a:spcPts val="0"/>
              </a:spcBef>
              <a:buSzPct val="100000"/>
              <a:defRPr b="1" i="1" sz="40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bg>
      <p:bgPr>
        <a:solidFill>
          <a:srgbClr val="6FA8DC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22" name="Shape 22"/>
          <p:cNvPicPr preferRelativeResize="0"/>
          <p:nvPr/>
        </p:nvPicPr>
        <p:blipFill rotWithShape="1">
          <a:blip r:embed="rId2">
            <a:alphaModFix amt="20000"/>
          </a:blip>
          <a:srcRect b="0" l="38542" r="38544" t="0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/>
          <p:nvPr/>
        </p:nvSpPr>
        <p:spPr>
          <a:xfrm flipH="1">
            <a:off x="2095199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2874625" y="275338"/>
            <a:ext cx="5561999" cy="4428299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rgbClr val="6FA8DC"/>
              </a:buClr>
              <a:buChar char="▸"/>
              <a:defRPr/>
            </a:lvl1pPr>
            <a:lvl2pPr lvl="1">
              <a:spcBef>
                <a:spcPts val="0"/>
              </a:spcBef>
              <a:buClr>
                <a:srgbClr val="6FA8DC"/>
              </a:buClr>
              <a:defRPr/>
            </a:lvl2pPr>
            <a:lvl3pPr lvl="2">
              <a:spcBef>
                <a:spcPts val="0"/>
              </a:spcBef>
              <a:buClr>
                <a:srgbClr val="6FA8DC"/>
              </a:buClr>
              <a:defRPr/>
            </a:lvl3pPr>
            <a:lvl4pPr lvl="3">
              <a:spcBef>
                <a:spcPts val="0"/>
              </a:spcBef>
              <a:buClr>
                <a:srgbClr val="6FA8DC"/>
              </a:buClr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bg>
      <p:bgPr>
        <a:solidFill>
          <a:srgbClr val="6FA8DC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28" name="Shape 28"/>
          <p:cNvPicPr preferRelativeResize="0"/>
          <p:nvPr/>
        </p:nvPicPr>
        <p:blipFill rotWithShape="1">
          <a:blip r:embed="rId2">
            <a:alphaModFix amt="20000"/>
          </a:blip>
          <a:srcRect b="0" l="38542" r="38544" t="0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/>
          <p:nvPr/>
        </p:nvSpPr>
        <p:spPr>
          <a:xfrm flipH="1">
            <a:off x="2095199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2544225" y="297366"/>
            <a:ext cx="2981399" cy="4661399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5705275" y="297366"/>
            <a:ext cx="2981399" cy="4661399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3 columns">
    <p:bg>
      <p:bgPr>
        <a:solidFill>
          <a:srgbClr val="6FA8DC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35" name="Shape 35"/>
          <p:cNvPicPr preferRelativeResize="0"/>
          <p:nvPr/>
        </p:nvPicPr>
        <p:blipFill rotWithShape="1">
          <a:blip r:embed="rId2">
            <a:alphaModFix amt="20000"/>
          </a:blip>
          <a:srcRect b="0" l="38542" r="38544" t="0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/>
          <p:nvPr/>
        </p:nvSpPr>
        <p:spPr>
          <a:xfrm flipH="1">
            <a:off x="2095199" y="0"/>
            <a:ext cx="70488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2445100" y="275350"/>
            <a:ext cx="2066100" cy="4650599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617100" y="275350"/>
            <a:ext cx="2066100" cy="4650599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6789100" y="275350"/>
            <a:ext cx="2066100" cy="4650599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bg>
      <p:bgPr>
        <a:solidFill>
          <a:srgbClr val="6FA8DC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43" name="Shape 43"/>
          <p:cNvPicPr preferRelativeResize="0"/>
          <p:nvPr/>
        </p:nvPicPr>
        <p:blipFill rotWithShape="1">
          <a:blip r:embed="rId2">
            <a:alphaModFix amt="20000"/>
          </a:blip>
          <a:srcRect b="0" l="38542" r="38544" t="0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6" name="Shape 46"/>
          <p:cNvSpPr/>
          <p:nvPr/>
        </p:nvSpPr>
        <p:spPr>
          <a:xfrm flipH="1">
            <a:off x="2095199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164144" y="4406300"/>
            <a:ext cx="2346899" cy="519599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ig imag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2095200" cy="5143200"/>
          </a:xfrm>
          <a:prstGeom prst="rect">
            <a:avLst/>
          </a:prstGeom>
          <a:solidFill>
            <a:srgbClr val="073763">
              <a:alpha val="1923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2874625" y="484600"/>
            <a:ext cx="5561999" cy="4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600"/>
              </a:spcBef>
              <a:buClr>
                <a:srgbClr val="6FA8DC"/>
              </a:buClr>
              <a:buSzPct val="100000"/>
              <a:buFont typeface="Roboto"/>
              <a:buChar char="▸"/>
              <a:defRPr sz="3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480"/>
              </a:spcBef>
              <a:buClr>
                <a:srgbClr val="6FA8DC"/>
              </a:buClr>
              <a:buSzPct val="100000"/>
              <a:buFont typeface="Roboto"/>
              <a:buChar char="▹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480"/>
              </a:spcBef>
              <a:buClr>
                <a:srgbClr val="6FA8DC"/>
              </a:buClr>
              <a:buSzPct val="100000"/>
              <a:buFont typeface="Roboto"/>
              <a:buChar char="■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360"/>
              </a:spcBef>
              <a:buClr>
                <a:srgbClr val="6FA8DC"/>
              </a:buClr>
              <a:buSzPct val="100000"/>
              <a:buFont typeface="Roboto"/>
              <a:buChar char="●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buChar char="○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buChar char="■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buChar char="●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buChar char="○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buChar char="■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b="1" lang="en" sz="96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3.jp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412950" y="2535425"/>
            <a:ext cx="8318100" cy="621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Team Apple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Proposal Presentation</a:t>
            </a:r>
          </a:p>
        </p:txBody>
      </p:sp>
      <p:sp>
        <p:nvSpPr>
          <p:cNvPr id="62" name="Shape 62"/>
          <p:cNvSpPr txBox="1"/>
          <p:nvPr>
            <p:ph type="ctrTitle"/>
          </p:nvPr>
        </p:nvSpPr>
        <p:spPr>
          <a:xfrm>
            <a:off x="412950" y="3866575"/>
            <a:ext cx="8318100" cy="803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Mentor: Tryson Fagarang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Advisor: Dr. Anthony Kuh</a:t>
            </a:r>
          </a:p>
        </p:txBody>
      </p:sp>
      <p:pic>
        <p:nvPicPr>
          <p:cNvPr descr="green apple-1000x1000.jpg" id="63" name="Shape 63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Gantt Chart</a:t>
            </a:r>
          </a:p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29" name="Shape 129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5775" y="1325325"/>
            <a:ext cx="5788225" cy="285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6100" y="1325312"/>
            <a:ext cx="1579674" cy="285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Overall </a:t>
            </a:r>
            <a:r>
              <a:rPr lang="en"/>
              <a:t>Block Diagram</a:t>
            </a:r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38" name="Shape 138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2550" y="826937"/>
            <a:ext cx="5801750" cy="348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Team Apple v3.5.3 PCB</a:t>
            </a:r>
          </a:p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46" name="Shape 146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4900" y="969515"/>
            <a:ext cx="6004325" cy="32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60475" y="1491400"/>
            <a:ext cx="1904400" cy="1173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(Previously) Team Apple Weatherbox in Action 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^_^</a:t>
            </a:r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54" name="Shape 154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001.jpeg"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4509" y="4"/>
            <a:ext cx="45571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0" y="1437750"/>
            <a:ext cx="20724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(Current Status) Team Apple Weatherbox not in Action  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T_T</a:t>
            </a:r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62" name="Shape 162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372.JPG"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3350" y="284400"/>
            <a:ext cx="4341026" cy="442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Team Apple v4.0.0 PCB</a:t>
            </a:r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70" name="Shape 170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1050" y="305725"/>
            <a:ext cx="4454375" cy="45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Approach</a:t>
            </a:r>
          </a:p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78" name="Shape 178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Main Goals</a:t>
            </a:r>
          </a:p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85" name="Shape 185"/>
          <p:cNvSpPr txBox="1"/>
          <p:nvPr>
            <p:ph idx="4294967295" type="subTitle"/>
          </p:nvPr>
        </p:nvSpPr>
        <p:spPr>
          <a:xfrm>
            <a:off x="2789400" y="1144625"/>
            <a:ext cx="5571300" cy="434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Deploy a new Apple v3.5.3 board before PDR Presentations 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Complete and deploy new Apple v4.0.0 by the end of Spring 2017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descr="green apple-1000x1000.jpg" id="186" name="Shape 186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ctrTitle"/>
          </p:nvPr>
        </p:nvSpPr>
        <p:spPr>
          <a:xfrm>
            <a:off x="2816400" y="3107350"/>
            <a:ext cx="59787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Potential Problems</a:t>
            </a:r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93" name="Shape 193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Potential Problems</a:t>
            </a:r>
          </a:p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00" name="Shape 200"/>
          <p:cNvSpPr txBox="1"/>
          <p:nvPr>
            <p:ph idx="4294967295" type="subTitle"/>
          </p:nvPr>
        </p:nvSpPr>
        <p:spPr>
          <a:xfrm>
            <a:off x="2786725" y="1239625"/>
            <a:ext cx="5571300" cy="434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Time to 3D print the new housing design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PCB Milling (Professionally)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descr="green apple-1000x1000.jpg" id="201" name="Shape 201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Overview</a:t>
            </a:r>
          </a:p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70" name="Shape 70"/>
          <p:cNvSpPr txBox="1"/>
          <p:nvPr>
            <p:ph idx="4294967295" type="subTitle"/>
          </p:nvPr>
        </p:nvSpPr>
        <p:spPr>
          <a:xfrm>
            <a:off x="2730700" y="765525"/>
            <a:ext cx="5571300" cy="434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Introductions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Project Overview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Approach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(Potential) Problems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Learning Expectations</a:t>
            </a:r>
          </a:p>
        </p:txBody>
      </p:sp>
      <p:pic>
        <p:nvPicPr>
          <p:cNvPr descr="green apple-1000x1000.jpg" id="71" name="Shape 71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ctrTitle"/>
          </p:nvPr>
        </p:nvSpPr>
        <p:spPr>
          <a:xfrm>
            <a:off x="2685125" y="3107350"/>
            <a:ext cx="61101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Learning Expectations</a:t>
            </a: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208" name="Shape 208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156475" y="1631425"/>
            <a:ext cx="18072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Learning Expectations</a:t>
            </a:r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15" name="Shape 215"/>
          <p:cNvSpPr txBox="1"/>
          <p:nvPr>
            <p:ph idx="4294967295" type="subTitle"/>
          </p:nvPr>
        </p:nvSpPr>
        <p:spPr>
          <a:xfrm>
            <a:off x="2791400" y="1463650"/>
            <a:ext cx="5571300" cy="434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Soldering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Circuit Designs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descr="green apple-1000x1000.jpg" id="216" name="Shape 216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ctrTitle"/>
          </p:nvPr>
        </p:nvSpPr>
        <p:spPr>
          <a:xfrm>
            <a:off x="2780600" y="3107350"/>
            <a:ext cx="60147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Team’s Progress</a:t>
            </a:r>
          </a:p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223" name="Shape 223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Team’s Progress</a:t>
            </a:r>
          </a:p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84140"/>
            <a:ext cx="9143996" cy="1793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0" l="26222" r="25742" t="0"/>
          <a:stretch/>
        </p:blipFill>
        <p:spPr>
          <a:xfrm>
            <a:off x="261862" y="2138950"/>
            <a:ext cx="1501624" cy="170702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37" name="Shape 237"/>
          <p:cNvSpPr txBox="1"/>
          <p:nvPr>
            <p:ph idx="4294967295" type="ctrTitle"/>
          </p:nvPr>
        </p:nvSpPr>
        <p:spPr>
          <a:xfrm>
            <a:off x="2691650" y="440350"/>
            <a:ext cx="5571300" cy="1159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0">
                <a:solidFill>
                  <a:srgbClr val="9FC5E8"/>
                </a:solidFill>
              </a:rPr>
              <a:t>THANKS!</a:t>
            </a:r>
          </a:p>
        </p:txBody>
      </p:sp>
      <p:sp>
        <p:nvSpPr>
          <p:cNvPr id="238" name="Shape 238"/>
          <p:cNvSpPr txBox="1"/>
          <p:nvPr>
            <p:ph idx="4294967295" type="subTitle"/>
          </p:nvPr>
        </p:nvSpPr>
        <p:spPr>
          <a:xfrm>
            <a:off x="2796050" y="1927875"/>
            <a:ext cx="5571300" cy="255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/>
              <a:t>Any questions?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We are here because we love to give presentations. 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pic>
        <p:nvPicPr>
          <p:cNvPr descr="green apple-1000x1000.jpg" id="239" name="Shape 239"/>
          <p:cNvPicPr preferRelativeResize="0"/>
          <p:nvPr/>
        </p:nvPicPr>
        <p:blipFill rotWithShape="1">
          <a:blip r:embed="rId4">
            <a:alphaModFix/>
          </a:blip>
          <a:srcRect b="9006" l="14589" r="17929" t="8668"/>
          <a:stretch/>
        </p:blipFill>
        <p:spPr>
          <a:xfrm>
            <a:off x="797162" y="3157275"/>
            <a:ext cx="564475" cy="6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5">
            <a:alphaModFix/>
          </a:blip>
          <a:srcRect b="54126" l="29936" r="31214" t="0"/>
          <a:stretch/>
        </p:blipFill>
        <p:spPr>
          <a:xfrm>
            <a:off x="781750" y="2138950"/>
            <a:ext cx="595274" cy="66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Team Introduction</a:t>
            </a:r>
          </a:p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78" name="Shape 78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84" name="Shape 84"/>
          <p:cNvSpPr txBox="1"/>
          <p:nvPr>
            <p:ph idx="4294967295" type="subTitle"/>
          </p:nvPr>
        </p:nvSpPr>
        <p:spPr>
          <a:xfrm>
            <a:off x="2796050" y="287475"/>
            <a:ext cx="5571300" cy="434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400"/>
              <a:t>I am Kyaw Hein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2400"/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Team Lead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Junior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Electrical Engineering - Electro-Physics Track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b="1" sz="2400"/>
          </a:p>
        </p:txBody>
      </p:sp>
      <p:pic>
        <p:nvPicPr>
          <p:cNvPr descr="green apple-1000x1000.jpg" id="85" name="Shape 85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91" name="Shape 91"/>
          <p:cNvSpPr txBox="1"/>
          <p:nvPr>
            <p:ph idx="4294967295" type="subTitle"/>
          </p:nvPr>
        </p:nvSpPr>
        <p:spPr>
          <a:xfrm>
            <a:off x="2796050" y="287475"/>
            <a:ext cx="5571300" cy="434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400"/>
              <a:t>I am John William Carpenter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2400"/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I’m on the team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Junior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Electrical Engineer: Electro-Physics Track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I enjoy long walks on the beach and to be wined and dined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descr="green apple-1000x1000.jpg" id="92" name="Shape 92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98" name="Shape 98"/>
          <p:cNvSpPr txBox="1"/>
          <p:nvPr>
            <p:ph idx="4294967295" type="subTitle"/>
          </p:nvPr>
        </p:nvSpPr>
        <p:spPr>
          <a:xfrm>
            <a:off x="2754725" y="254400"/>
            <a:ext cx="5571300" cy="434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400"/>
              <a:t>I am Kenny-Lee Fujioka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Junior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Electrical Engineering - EP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pic>
        <p:nvPicPr>
          <p:cNvPr descr="green apple-1000x1000.jpg" id="99" name="Shape 99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x="2970175" y="3107350"/>
            <a:ext cx="5792699" cy="1159799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Project Overview</a:t>
            </a:r>
          </a:p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06" name="Shape 106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Team Apple Weatherbox Overview</a:t>
            </a:r>
          </a:p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13" name="Shape 113"/>
          <p:cNvSpPr txBox="1"/>
          <p:nvPr>
            <p:ph idx="4294967295" type="subTitle"/>
          </p:nvPr>
        </p:nvSpPr>
        <p:spPr>
          <a:xfrm>
            <a:off x="2735375" y="1068925"/>
            <a:ext cx="5571300" cy="434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First generation (steady) weatherbox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Incorporates the Arduino Uno itself and breakout sensor boards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Set the standard for future Weatherbox Versions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 </a:t>
            </a:r>
          </a:p>
        </p:txBody>
      </p:sp>
      <p:pic>
        <p:nvPicPr>
          <p:cNvPr descr="green apple-1000x1000.jpg" id="114" name="Shape 114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Gantt Chart</a:t>
            </a:r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121" name="Shape 121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272512" y="3203825"/>
            <a:ext cx="1367025" cy="16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5900" y="807900"/>
            <a:ext cx="7034800" cy="352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em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