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Arvo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  <p:embeddedFont>
      <p:font typeface="Varela Round"/>
      <p:regular r:id="rId33"/>
    </p:embeddedFont>
    <p:embeddedFont>
      <p:font typeface="Roboto Condensed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vo-bold.fntdata"/><Relationship Id="rId25" Type="http://schemas.openxmlformats.org/officeDocument/2006/relationships/font" Target="fonts/Arvo-regular.fntdata"/><Relationship Id="rId28" Type="http://schemas.openxmlformats.org/officeDocument/2006/relationships/font" Target="fonts/Arvo-boldItalic.fntdata"/><Relationship Id="rId27" Type="http://schemas.openxmlformats.org/officeDocument/2006/relationships/font" Target="fonts/Arv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7.xml"/><Relationship Id="rId33" Type="http://schemas.openxmlformats.org/officeDocument/2006/relationships/font" Target="fonts/VarelaRound-regular.fntdata"/><Relationship Id="rId10" Type="http://schemas.openxmlformats.org/officeDocument/2006/relationships/slide" Target="slides/slide6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9.xml"/><Relationship Id="rId35" Type="http://schemas.openxmlformats.org/officeDocument/2006/relationships/font" Target="fonts/RobotoCondensedLight-bold.fntdata"/><Relationship Id="rId12" Type="http://schemas.openxmlformats.org/officeDocument/2006/relationships/slide" Target="slides/slide8.xml"/><Relationship Id="rId34" Type="http://schemas.openxmlformats.org/officeDocument/2006/relationships/font" Target="fonts/RobotoCondensedLight-regular.fntdata"/><Relationship Id="rId15" Type="http://schemas.openxmlformats.org/officeDocument/2006/relationships/slide" Target="slides/slide11.xml"/><Relationship Id="rId37" Type="http://schemas.openxmlformats.org/officeDocument/2006/relationships/font" Target="fonts/RobotoCondensed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CondensedLight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flipH="1" rot="10800000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Shape 2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flipH="1" rot="10800000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30" name="Shape 30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32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3" name="Shape 3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4" name="Shape 3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Shape 3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" name="Shape 40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5" name="Shape 4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8" name="Shape 48"/>
          <p:cNvGrpSpPr/>
          <p:nvPr/>
        </p:nvGrpSpPr>
        <p:grpSpPr>
          <a:xfrm flipH="1" rot="10800000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49" name="Shape 49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1" name="Shape 51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54" name="Shape 5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Shape 5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59" name="Shape 5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" name="Shape 6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4" name="Shape 6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5" name="Shape 65"/>
            <p:cNvGrpSpPr/>
            <p:nvPr/>
          </p:nvGrpSpPr>
          <p:grpSpPr>
            <a:xfrm flipH="1" rot="10800000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 flipH="1" rot="10800000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1" name="Shape 7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2" name="Shape 7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73" name="Shape 7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Shape 7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4" name="Shape 8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5" name="Shape 85"/>
            <p:cNvGrpSpPr/>
            <p:nvPr/>
          </p:nvGrpSpPr>
          <p:grpSpPr>
            <a:xfrm flipH="1" rot="10800000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8" name="Shape 88"/>
            <p:cNvGrpSpPr/>
            <p:nvPr/>
          </p:nvGrpSpPr>
          <p:grpSpPr>
            <a:xfrm flipH="1" rot="10800000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1" name="Shape 9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2" name="Shape 9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Shape 9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Shape 9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" name="Shape 9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hape 104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05" name="Shape 10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6" name="Shape 106"/>
            <p:cNvGrpSpPr/>
            <p:nvPr/>
          </p:nvGrpSpPr>
          <p:grpSpPr>
            <a:xfrm flipH="1" rot="10800000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9" name="Shape 109"/>
            <p:cNvGrpSpPr/>
            <p:nvPr/>
          </p:nvGrpSpPr>
          <p:grpSpPr>
            <a:xfrm flipH="1" rot="10800000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2" name="Shape 112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13" name="Shape 11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14" name="Shape 11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15" name="Shape 11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Shape 11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" name="Shape 12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70450" y="1545075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3233637" y="1545075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5540649" y="1545075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27" name="Shape 12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8" name="Shape 128"/>
            <p:cNvGrpSpPr/>
            <p:nvPr/>
          </p:nvGrpSpPr>
          <p:grpSpPr>
            <a:xfrm flipH="1" rot="10800000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9" name="Shape 129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 flipH="1" rot="10800000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4" name="Shape 13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35" name="Shape 13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36" name="Shape 13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" name="Shape 13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" name="Shape 14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2466137" y="4472722"/>
            <a:ext cx="6686825" cy="670794"/>
            <a:chOff x="5589287" y="4472722"/>
            <a:chExt cx="6686825" cy="670794"/>
          </a:xfrm>
        </p:grpSpPr>
        <p:sp>
          <p:nvSpPr>
            <p:cNvPr id="146" name="Shape 146"/>
            <p:cNvSpPr/>
            <p:nvPr/>
          </p:nvSpPr>
          <p:spPr>
            <a:xfrm rot="10800000">
              <a:off x="5589287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Shape 147"/>
            <p:cNvGrpSpPr/>
            <p:nvPr/>
          </p:nvGrpSpPr>
          <p:grpSpPr>
            <a:xfrm flipH="1">
              <a:off x="5748896" y="4472722"/>
              <a:ext cx="6527216" cy="670794"/>
              <a:chOff x="-10101301" y="330075"/>
              <a:chExt cx="16532971" cy="1699505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-10101301" y="330080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Shape 150"/>
            <p:cNvGrpSpPr/>
            <p:nvPr/>
          </p:nvGrpSpPr>
          <p:grpSpPr>
            <a:xfrm flipH="1">
              <a:off x="5592254" y="4646737"/>
              <a:ext cx="6682918" cy="304562"/>
              <a:chOff x="-30922586" y="330075"/>
              <a:chExt cx="37293070" cy="1699568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-30922586" y="330143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670983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" name="Shape 153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55" name="Shape 155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56" name="Shape 156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Shape 157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Shape 160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65" name="Shape 165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6" name="Shape 166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67" name="Shape 167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Shape 173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4" name="Shape 17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Shape 17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b="1"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685800" y="1218200"/>
            <a:ext cx="5367900" cy="2679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Team Apple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Final Presentation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Members: Kyaw Hein, Makamae Carpenter, Kenny-Lee Fujioka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Mentor: Tryston Fagarang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Faculty Advisor: Dr. Anthony Kuh</a:t>
            </a:r>
          </a:p>
        </p:txBody>
      </p:sp>
      <p:pic>
        <p:nvPicPr>
          <p:cNvPr descr="green apple-1000x1000.jpg" id="186" name="Shape 18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3232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2" type="sldNum"/>
          </p:nvPr>
        </p:nvSpPr>
        <p:spPr>
          <a:xfrm>
            <a:off x="7542550" y="4280975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Apple Version 4.0.0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95" name="Shape 295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96" name="Shape 29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00" name="Shape 30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00" y="1793025"/>
            <a:ext cx="2411925" cy="23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3289725" y="1793025"/>
            <a:ext cx="3973200" cy="2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Dimensions: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~3.3 x 3.22 in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Major Changes from v3.5.3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Complete redesign (smaller board)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Traced new routes for TX and RX pins from XBee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Open Sans"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Added physical on/off switch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Housing Design for v4.0.0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09" name="Shape 309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310" name="Shape 310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17" name="Shape 31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housing.PNG"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4" y="1440849"/>
            <a:ext cx="4466425" cy="35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5104125" y="1440850"/>
            <a:ext cx="3392700" cy="27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Open bottom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 layers design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 level battery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Bottom level PCB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Mount will go through the lowest level of housing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Box dimensions: 4x4x4 in.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Plate dimensions: ~3 ⅛ x 3 ⅛ 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82362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Updates Since CDR</a:t>
            </a: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26" name="Shape 326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327" name="Shape 327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34" name="Shape 33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</a:pPr>
            <a:r>
              <a:rPr lang="en"/>
              <a:t>Updated Power Budget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"/>
              <a:t>PCB v3.5.3 → uploaded code and tested each parts to make sure they’re receiving power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"/>
              <a:t>Have yet to test the board to make sure it successfully transmits correct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Apple Fall 2016 Power Budget</a:t>
            </a: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42" name="Shape 342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343" name="Shape 343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48" name="Shape 34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4297721" y="4499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</a:p>
        </p:txBody>
      </p:sp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87" y="1232950"/>
            <a:ext cx="7617938" cy="133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25" y="2569814"/>
            <a:ext cx="7617934" cy="252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82362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Updated Power Budget</a:t>
            </a: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58" name="Shape 358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359" name="Shape 359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66" name="Shape 36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>
            <p:ph idx="1" type="body"/>
          </p:nvPr>
        </p:nvSpPr>
        <p:spPr>
          <a:xfrm>
            <a:off x="814275" y="1327350"/>
            <a:ext cx="6126300" cy="95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</a:pPr>
            <a:r>
              <a:rPr lang="en"/>
              <a:t>Changes made to Calculated Run Time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50" y="2284948"/>
            <a:ext cx="7447249" cy="18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Setbacks</a:t>
            </a: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375" name="Shape 375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green apple-1000x1000.jpg" id="376" name="Shape 37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Setbacks</a:t>
            </a:r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383" name="Shape 383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384" name="Shape 384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89" name="Shape 38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Time Management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PCB not ordered yet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Cannot debug / observe future improvements on current v4.0.0 yet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Plans</a:t>
            </a: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397" name="Shape 39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green apple-1000x1000.jpg" id="398" name="Shape 39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Plans</a:t>
            </a:r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405" name="Shape 405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406" name="Shape 40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410" name="Shape 41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Print out PCB v4.0.0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Debug and explore further errors on v4.0.0 (if any)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Deploy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418" name="Shape 418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419" name="Shape 419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424" name="Shape 42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3132" l="4306" r="0" t="12664"/>
          <a:stretch/>
        </p:blipFill>
        <p:spPr>
          <a:xfrm>
            <a:off x="634862" y="1796449"/>
            <a:ext cx="1893524" cy="2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5">
            <a:alphaModFix/>
          </a:blip>
          <a:srcRect b="0" l="455" r="455" t="10650"/>
          <a:stretch/>
        </p:blipFill>
        <p:spPr>
          <a:xfrm>
            <a:off x="2528387" y="1796448"/>
            <a:ext cx="4662950" cy="26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814275" y="1327350"/>
            <a:ext cx="6132600" cy="3816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Project Background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Goals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Block Diagrams 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Signal &amp; Power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Progress Updates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Board &amp; Housing Designs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Setbacks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Future Plans &amp; Improvements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Gantt Chart 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Q &amp; A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195" name="Shape 195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196" name="Shape 19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00" name="Shape 20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425" y="1768950"/>
            <a:ext cx="3877070" cy="2907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433" name="Shape 433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>
            <p:ph idx="4294967295" type="ctrTitle"/>
          </p:nvPr>
        </p:nvSpPr>
        <p:spPr>
          <a:xfrm>
            <a:off x="2671900" y="214700"/>
            <a:ext cx="5795700" cy="132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9800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/ Motivation / Goals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descr="green apple-1000x1000.jpg" id="207" name="Shape 20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814275" y="1538000"/>
            <a:ext cx="5648700" cy="272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b="1" lang="en"/>
              <a:t>Hawaii has a strong dependency on imported resources 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Photovoltaic (PV) is more sustainable and practical, yet we cannot rely on them entirely 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Collect and monitor weather and irradiance patterns to help us predict energy patterns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Background / Motivation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15" name="Shape 215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16" name="Shape 216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23" name="Shape 22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003600" y="392575"/>
            <a:ext cx="53031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Goals (Fall 2016 &amp; Spring 2017)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Optimize the latest version of Apple hardware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Debug / Understand the Apple board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previous housing design and deploy a working Weatherbox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Improve / Redesign a new version of Apple</a:t>
            </a: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31" name="Shape 231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232" name="Shape 232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37" name="Shape 23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Overall Block Diagram</a:t>
            </a: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44" name="Shape 244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5" name="Shape 245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49" name="Shape 24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625" y="1923625"/>
            <a:ext cx="4510349" cy="2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Diagram- Signal</a:t>
            </a: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57" name="Shape 257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58" name="Shape 258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65" name="Shape 26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201" y="1681649"/>
            <a:ext cx="5361499" cy="29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Diagram- Power</a:t>
            </a: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73" name="Shape 273"/>
          <p:cNvGrpSpPr/>
          <p:nvPr/>
        </p:nvGrpSpPr>
        <p:grpSpPr>
          <a:xfrm>
            <a:off x="299070" y="635917"/>
            <a:ext cx="335799" cy="279517"/>
            <a:chOff x="1247825" y="322750"/>
            <a:chExt cx="443300" cy="369000"/>
          </a:xfrm>
        </p:grpSpPr>
        <p:sp>
          <p:nvSpPr>
            <p:cNvPr id="274" name="Shape 274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79" name="Shape 27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76" y="1804500"/>
            <a:ext cx="6404250" cy="242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Progress Updates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87" name="Shape 28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green apple-1000x1000.jpg" id="288" name="Shape 28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