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y="5143500" cx="9144000"/>
  <p:notesSz cx="6858000" cy="9144000"/>
  <p:embeddedFontLst>
    <p:embeddedFont>
      <p:font typeface="Arvo"/>
      <p:regular r:id="rId26"/>
      <p:bold r:id="rId27"/>
      <p:italic r:id="rId28"/>
      <p:boldItalic r:id="rId29"/>
    </p:embeddedFont>
    <p:embeddedFont>
      <p:font typeface="Roboto Condensed"/>
      <p:regular r:id="rId30"/>
      <p:bold r:id="rId31"/>
      <p:italic r:id="rId32"/>
      <p:boldItalic r:id="rId33"/>
    </p:embeddedFont>
    <p:embeddedFont>
      <p:font typeface="Roboto Condensed Light"/>
      <p:regular r:id="rId34"/>
      <p:bold r:id="rId35"/>
      <p:italic r:id="rId36"/>
      <p:boldItalic r:id="rId37"/>
    </p:embeddedFont>
    <p:embeddedFont>
      <p:font typeface="Open Sans Light"/>
      <p:regular r:id="rId38"/>
      <p:bold r:id="rId39"/>
      <p:italic r:id="rId40"/>
      <p:boldItalic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penSansLight-italic.fntdata"/><Relationship Id="rId20" Type="http://schemas.openxmlformats.org/officeDocument/2006/relationships/slide" Target="slides/slide16.xml"/><Relationship Id="rId41" Type="http://schemas.openxmlformats.org/officeDocument/2006/relationships/font" Target="fonts/OpenSansLight-boldItalic.fnt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vo-regular.fntdata"/><Relationship Id="rId25" Type="http://schemas.openxmlformats.org/officeDocument/2006/relationships/slide" Target="slides/slide21.xml"/><Relationship Id="rId28" Type="http://schemas.openxmlformats.org/officeDocument/2006/relationships/font" Target="fonts/Arvo-italic.fntdata"/><Relationship Id="rId27" Type="http://schemas.openxmlformats.org/officeDocument/2006/relationships/font" Target="fonts/Arvo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rvo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Condensed-bold.fntdata"/><Relationship Id="rId30" Type="http://schemas.openxmlformats.org/officeDocument/2006/relationships/font" Target="fonts/RobotoCondensed-regular.fntdata"/><Relationship Id="rId11" Type="http://schemas.openxmlformats.org/officeDocument/2006/relationships/slide" Target="slides/slide7.xml"/><Relationship Id="rId33" Type="http://schemas.openxmlformats.org/officeDocument/2006/relationships/font" Target="fonts/RobotoCondensed-boldItalic.fntdata"/><Relationship Id="rId10" Type="http://schemas.openxmlformats.org/officeDocument/2006/relationships/slide" Target="slides/slide6.xml"/><Relationship Id="rId32" Type="http://schemas.openxmlformats.org/officeDocument/2006/relationships/font" Target="fonts/RobotoCondensed-italic.fntdata"/><Relationship Id="rId13" Type="http://schemas.openxmlformats.org/officeDocument/2006/relationships/slide" Target="slides/slide9.xml"/><Relationship Id="rId35" Type="http://schemas.openxmlformats.org/officeDocument/2006/relationships/font" Target="fonts/RobotoCondensedLight-bold.fntdata"/><Relationship Id="rId12" Type="http://schemas.openxmlformats.org/officeDocument/2006/relationships/slide" Target="slides/slide8.xml"/><Relationship Id="rId34" Type="http://schemas.openxmlformats.org/officeDocument/2006/relationships/font" Target="fonts/RobotoCondensedLight-regular.fntdata"/><Relationship Id="rId15" Type="http://schemas.openxmlformats.org/officeDocument/2006/relationships/slide" Target="slides/slide11.xml"/><Relationship Id="rId37" Type="http://schemas.openxmlformats.org/officeDocument/2006/relationships/font" Target="fonts/RobotoCondensedLight-boldItalic.fntdata"/><Relationship Id="rId14" Type="http://schemas.openxmlformats.org/officeDocument/2006/relationships/slide" Target="slides/slide10.xml"/><Relationship Id="rId36" Type="http://schemas.openxmlformats.org/officeDocument/2006/relationships/font" Target="fonts/RobotoCondensedLight-italic.fntdata"/><Relationship Id="rId17" Type="http://schemas.openxmlformats.org/officeDocument/2006/relationships/slide" Target="slides/slide13.xml"/><Relationship Id="rId39" Type="http://schemas.openxmlformats.org/officeDocument/2006/relationships/font" Target="fonts/OpenSansLight-bold.fntdata"/><Relationship Id="rId16" Type="http://schemas.openxmlformats.org/officeDocument/2006/relationships/slide" Target="slides/slide12.xml"/><Relationship Id="rId38" Type="http://schemas.openxmlformats.org/officeDocument/2006/relationships/font" Target="fonts/OpenSansLight-regular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100"/>
            </a:lvl1pPr>
            <a:lvl2pPr lvl="1">
              <a:spcBef>
                <a:spcPts val="0"/>
              </a:spcBef>
              <a:buSzPts val="1400"/>
              <a:buChar char="○"/>
              <a:defRPr sz="1100"/>
            </a:lvl2pPr>
            <a:lvl3pPr lvl="2">
              <a:spcBef>
                <a:spcPts val="0"/>
              </a:spcBef>
              <a:buSzPts val="1400"/>
              <a:buChar char="■"/>
              <a:defRPr sz="1100"/>
            </a:lvl3pPr>
            <a:lvl4pPr lvl="3">
              <a:spcBef>
                <a:spcPts val="0"/>
              </a:spcBef>
              <a:buSzPts val="1400"/>
              <a:buChar char="●"/>
              <a:defRPr sz="1100"/>
            </a:lvl4pPr>
            <a:lvl5pPr lvl="4">
              <a:spcBef>
                <a:spcPts val="0"/>
              </a:spcBef>
              <a:buSzPts val="1400"/>
              <a:buChar char="○"/>
              <a:defRPr sz="1100"/>
            </a:lvl5pPr>
            <a:lvl6pPr lvl="5">
              <a:spcBef>
                <a:spcPts val="0"/>
              </a:spcBef>
              <a:buSzPts val="1400"/>
              <a:buChar char="■"/>
              <a:defRPr sz="1100"/>
            </a:lvl6pPr>
            <a:lvl7pPr lvl="6">
              <a:spcBef>
                <a:spcPts val="0"/>
              </a:spcBef>
              <a:buSzPts val="1400"/>
              <a:buChar char="●"/>
              <a:defRPr sz="1100"/>
            </a:lvl7pPr>
            <a:lvl8pPr lvl="7">
              <a:spcBef>
                <a:spcPts val="0"/>
              </a:spcBef>
              <a:buSzPts val="1400"/>
              <a:buChar char="○"/>
              <a:defRPr sz="1100"/>
            </a:lvl8pPr>
            <a:lvl9pPr lvl="8">
              <a:spcBef>
                <a:spcPts val="0"/>
              </a:spcBef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Kyaw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Shape 3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Shape 3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Shape 4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Shape 4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Shape 4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Shape 4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Kenny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Makamae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Kyaw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Kyaw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Shape 1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Shape 15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Shape 17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Shape 18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9" name="Shape 19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Shape 20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Shape 21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2" name="Shape 22"/>
          <p:cNvSpPr txBox="1"/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ubtitle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6" name="Shape 26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7" name="Shape 27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9" name="Shape 29"/>
          <p:cNvGrpSpPr/>
          <p:nvPr/>
        </p:nvGrpSpPr>
        <p:grpSpPr>
          <a:xfrm flipH="1" rot="10800000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30" name="Shape 30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Shape 31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2" name="Shape 3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3" name="Shape 3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34" name="Shape 3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5" name="Shape 3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" name="Shape 3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37" name="Shape 3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8" name="Shape 3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Shape 3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40" name="Shape 40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000"/>
              <a:buNone/>
              <a:defRPr sz="3000"/>
            </a:lvl1pPr>
            <a:lvl2pPr lvl="1" rtl="0">
              <a:spcBef>
                <a:spcPts val="0"/>
              </a:spcBef>
              <a:buSzPts val="3000"/>
              <a:buNone/>
              <a:defRPr sz="3000"/>
            </a:lvl2pPr>
            <a:lvl3pPr lvl="2" rtl="0">
              <a:spcBef>
                <a:spcPts val="0"/>
              </a:spcBef>
              <a:buSzPts val="3000"/>
              <a:buNone/>
              <a:defRPr sz="3000"/>
            </a:lvl3pPr>
            <a:lvl4pPr lvl="3" rtl="0">
              <a:spcBef>
                <a:spcPts val="0"/>
              </a:spcBef>
              <a:buSzPts val="3000"/>
              <a:buNone/>
              <a:defRPr sz="3000"/>
            </a:lvl4pPr>
            <a:lvl5pPr lvl="4" rtl="0">
              <a:spcBef>
                <a:spcPts val="0"/>
              </a:spcBef>
              <a:buSzPts val="3000"/>
              <a:buNone/>
              <a:defRPr sz="3000"/>
            </a:lvl5pPr>
            <a:lvl6pPr lvl="5" rtl="0">
              <a:spcBef>
                <a:spcPts val="0"/>
              </a:spcBef>
              <a:buSzPts val="3000"/>
              <a:buNone/>
              <a:defRPr sz="3000"/>
            </a:lvl6pPr>
            <a:lvl7pPr lvl="6" rtl="0">
              <a:spcBef>
                <a:spcPts val="0"/>
              </a:spcBef>
              <a:buSzPts val="3000"/>
              <a:buNone/>
              <a:defRPr sz="3000"/>
            </a:lvl7pPr>
            <a:lvl8pPr lvl="7" rtl="0">
              <a:spcBef>
                <a:spcPts val="0"/>
              </a:spcBef>
              <a:buSzPts val="3000"/>
              <a:buNone/>
              <a:defRPr sz="3000"/>
            </a:lvl8pPr>
            <a:lvl9pPr lvl="8" rtl="0">
              <a:spcBef>
                <a:spcPts val="0"/>
              </a:spcBef>
              <a:buSzPts val="3000"/>
              <a:buNone/>
              <a:defRPr sz="3000"/>
            </a:lvl9pPr>
          </a:lstStyle>
          <a:p/>
        </p:txBody>
      </p:sp>
      <p:sp>
        <p:nvSpPr>
          <p:cNvPr id="41" name="Shape 41"/>
          <p:cNvSpPr txBox="1"/>
          <p:nvPr>
            <p:ph idx="1" type="subTitle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0"/>
              </a:spcBef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Quote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fmla="val 32425" name="adj"/>
            </a:avLst>
          </a:prstGeom>
          <a:solidFill>
            <a:srgbClr val="263248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45" name="Shape 45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46" name="Shape 46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7" name="Shape 47"/>
            <p:cNvSpPr/>
            <p:nvPr/>
          </p:nvSpPr>
          <p:spPr>
            <a:xfrm flipH="1" rot="10800000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48" name="Shape 48"/>
          <p:cNvGrpSpPr/>
          <p:nvPr/>
        </p:nvGrpSpPr>
        <p:grpSpPr>
          <a:xfrm flipH="1" rot="10800000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49" name="Shape 49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0" name="Shape 50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1" name="Shape 51"/>
          <p:cNvSpPr txBox="1"/>
          <p:nvPr>
            <p:ph idx="1" type="body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i="1"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i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en" sz="7200">
                <a:solidFill>
                  <a:srgbClr val="FF9800"/>
                </a:solidFill>
              </a:rPr>
              <a:t>“</a:t>
            </a:r>
          </a:p>
        </p:txBody>
      </p:sp>
      <p:grpSp>
        <p:nvGrpSpPr>
          <p:cNvPr id="53" name="Shape 5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54" name="Shape 5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55" name="Shape 5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56" name="Shape 5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Shape 5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Shape 5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59" name="Shape 5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Shape 6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61" name="Shape 6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+ 1 column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4" name="Shape 6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5" name="Shape 6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6" name="Shape 6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7" name="Shape 6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8" name="Shape 6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9" name="Shape 6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0" name="Shape 7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1" name="Shape 7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2" name="Shape 7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73" name="Shape 7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4" name="Shape 7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Shape 7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Shape 7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7" name="Shape 7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Shape 7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9" name="Shape 79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400"/>
              <a:buChar char="▰"/>
              <a:defRPr/>
            </a:lvl1pPr>
            <a:lvl2pPr lvl="1">
              <a:spcBef>
                <a:spcPts val="0"/>
              </a:spcBef>
              <a:buSzPts val="2400"/>
              <a:buChar char="▻"/>
              <a:defRPr/>
            </a:lvl2pPr>
            <a:lvl3pPr lvl="2">
              <a:spcBef>
                <a:spcPts val="0"/>
              </a:spcBef>
              <a:buSzPts val="2400"/>
              <a:buChar char="▻"/>
              <a:defRPr/>
            </a:lvl3pPr>
            <a:lvl4pPr lvl="3">
              <a:spcBef>
                <a:spcPts val="0"/>
              </a:spcBef>
              <a:buSzPts val="2400"/>
              <a:buChar char="▻"/>
              <a:defRPr/>
            </a:lvl4pPr>
            <a:lvl5pPr lvl="4">
              <a:spcBef>
                <a:spcPts val="0"/>
              </a:spcBef>
              <a:buSzPts val="2400"/>
              <a:buChar char="▻"/>
              <a:defRPr/>
            </a:lvl5pPr>
            <a:lvl6pPr lvl="5">
              <a:spcBef>
                <a:spcPts val="0"/>
              </a:spcBef>
              <a:buSzPts val="2400"/>
              <a:buChar char="▻"/>
              <a:defRPr/>
            </a:lvl6pPr>
            <a:lvl7pPr lvl="6">
              <a:spcBef>
                <a:spcPts val="0"/>
              </a:spcBef>
              <a:buSzPts val="2400"/>
              <a:buChar char="▻"/>
              <a:defRPr/>
            </a:lvl7pPr>
            <a:lvl8pPr lvl="7">
              <a:spcBef>
                <a:spcPts val="0"/>
              </a:spcBef>
              <a:buSzPts val="2400"/>
              <a:buChar char="▻"/>
              <a:defRPr/>
            </a:lvl8pPr>
            <a:lvl9pPr lvl="8">
              <a:spcBef>
                <a:spcPts val="0"/>
              </a:spcBef>
              <a:buSzPts val="2400"/>
              <a:buChar char="▻"/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+ 2 columns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Shape 83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4" name="Shape 84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5" name="Shape 85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6" name="Shape 8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7" name="Shape 87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8" name="Shape 88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9" name="Shape 89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90" name="Shape 9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1" name="Shape 91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2" name="Shape 92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93" name="Shape 9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4" name="Shape 9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" name="Shape 9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6" name="Shape 9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7" name="Shape 97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" name="Shape 9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99" name="Shape 9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000"/>
              <a:buChar char="▰"/>
              <a:defRPr sz="2000"/>
            </a:lvl1pPr>
            <a:lvl2pPr lvl="1">
              <a:spcBef>
                <a:spcPts val="0"/>
              </a:spcBef>
              <a:buSzPts val="2000"/>
              <a:buChar char="▻"/>
              <a:defRPr sz="2000"/>
            </a:lvl2pPr>
            <a:lvl3pPr lvl="2">
              <a:spcBef>
                <a:spcPts val="0"/>
              </a:spcBef>
              <a:buSzPts val="2000"/>
              <a:buChar char="▻"/>
              <a:defRPr sz="2000"/>
            </a:lvl3pPr>
            <a:lvl4pPr lvl="3">
              <a:spcBef>
                <a:spcPts val="0"/>
              </a:spcBef>
              <a:buSzPts val="2000"/>
              <a:buChar char="▻"/>
              <a:defRPr sz="2000"/>
            </a:lvl4pPr>
            <a:lvl5pPr lvl="4">
              <a:spcBef>
                <a:spcPts val="0"/>
              </a:spcBef>
              <a:buSzPts val="2000"/>
              <a:buChar char="▻"/>
              <a:defRPr sz="2000"/>
            </a:lvl5pPr>
            <a:lvl6pPr lvl="5">
              <a:spcBef>
                <a:spcPts val="0"/>
              </a:spcBef>
              <a:buSzPts val="2000"/>
              <a:buChar char="▻"/>
              <a:defRPr sz="2000"/>
            </a:lvl6pPr>
            <a:lvl7pPr lvl="6">
              <a:spcBef>
                <a:spcPts val="0"/>
              </a:spcBef>
              <a:buSzPts val="2000"/>
              <a:buChar char="▻"/>
              <a:defRPr sz="2000"/>
            </a:lvl7pPr>
            <a:lvl8pPr lvl="7">
              <a:spcBef>
                <a:spcPts val="0"/>
              </a:spcBef>
              <a:buSzPts val="2000"/>
              <a:buChar char="▻"/>
              <a:defRPr sz="2000"/>
            </a:lvl8pPr>
            <a:lvl9pPr lvl="8">
              <a:spcBef>
                <a:spcPts val="0"/>
              </a:spcBef>
              <a:buSzPts val="2000"/>
              <a:buChar char="▻"/>
              <a:defRPr sz="2000"/>
            </a:lvl9pPr>
          </a:lstStyle>
          <a:p/>
        </p:txBody>
      </p:sp>
      <p:sp>
        <p:nvSpPr>
          <p:cNvPr id="101" name="Shape 101"/>
          <p:cNvSpPr txBox="1"/>
          <p:nvPr>
            <p:ph idx="2" type="body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000"/>
              <a:buChar char="▰"/>
              <a:defRPr sz="2000"/>
            </a:lvl1pPr>
            <a:lvl2pPr lvl="1">
              <a:spcBef>
                <a:spcPts val="0"/>
              </a:spcBef>
              <a:buSzPts val="2000"/>
              <a:buChar char="▻"/>
              <a:defRPr sz="2000"/>
            </a:lvl2pPr>
            <a:lvl3pPr lvl="2">
              <a:spcBef>
                <a:spcPts val="0"/>
              </a:spcBef>
              <a:buSzPts val="2000"/>
              <a:buChar char="▻"/>
              <a:defRPr sz="2000"/>
            </a:lvl3pPr>
            <a:lvl4pPr lvl="3">
              <a:spcBef>
                <a:spcPts val="0"/>
              </a:spcBef>
              <a:buSzPts val="2000"/>
              <a:buChar char="▻"/>
              <a:defRPr sz="2000"/>
            </a:lvl4pPr>
            <a:lvl5pPr lvl="4">
              <a:spcBef>
                <a:spcPts val="0"/>
              </a:spcBef>
              <a:buSzPts val="2000"/>
              <a:buChar char="▻"/>
              <a:defRPr sz="2000"/>
            </a:lvl5pPr>
            <a:lvl6pPr lvl="5">
              <a:spcBef>
                <a:spcPts val="0"/>
              </a:spcBef>
              <a:buSzPts val="2000"/>
              <a:buChar char="▻"/>
              <a:defRPr sz="2000"/>
            </a:lvl6pPr>
            <a:lvl7pPr lvl="6">
              <a:spcBef>
                <a:spcPts val="0"/>
              </a:spcBef>
              <a:buSzPts val="2000"/>
              <a:buChar char="▻"/>
              <a:defRPr sz="2000"/>
            </a:lvl7pPr>
            <a:lvl8pPr lvl="7">
              <a:spcBef>
                <a:spcPts val="0"/>
              </a:spcBef>
              <a:buSzPts val="2000"/>
              <a:buChar char="▻"/>
              <a:defRPr sz="2000"/>
            </a:lvl8pPr>
            <a:lvl9pPr lvl="8">
              <a:spcBef>
                <a:spcPts val="0"/>
              </a:spcBef>
              <a:buSzPts val="2000"/>
              <a:buChar char="▻"/>
              <a:defRPr sz="2000"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itle + 3 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Shape 104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05" name="Shape 10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06" name="Shape 106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07" name="Shape 107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08" name="Shape 10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09" name="Shape 109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10" name="Shape 110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11" name="Shape 111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12" name="Shape 112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13" name="Shape 11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14" name="Shape 11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15" name="Shape 11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Shape 11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7" name="Shape 117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18" name="Shape 11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9" name="Shape 119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0" name="Shape 120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ts val="2000"/>
              <a:buNone/>
              <a:defRPr/>
            </a:lvl1pPr>
            <a:lvl2pPr lvl="1" rtl="0">
              <a:spcBef>
                <a:spcPts val="0"/>
              </a:spcBef>
              <a:buSzPts val="2000"/>
              <a:buNone/>
              <a:defRPr/>
            </a:lvl2pPr>
            <a:lvl3pPr lvl="2" rtl="0">
              <a:spcBef>
                <a:spcPts val="0"/>
              </a:spcBef>
              <a:buSzPts val="2000"/>
              <a:buNone/>
              <a:defRPr/>
            </a:lvl3pPr>
            <a:lvl4pPr lvl="3" rtl="0">
              <a:spcBef>
                <a:spcPts val="0"/>
              </a:spcBef>
              <a:buSzPts val="2000"/>
              <a:buNone/>
              <a:defRPr/>
            </a:lvl4pPr>
            <a:lvl5pPr lvl="4" rtl="0">
              <a:spcBef>
                <a:spcPts val="0"/>
              </a:spcBef>
              <a:buSzPts val="2000"/>
              <a:buNone/>
              <a:defRPr/>
            </a:lvl5pPr>
            <a:lvl6pPr lvl="5" rtl="0">
              <a:spcBef>
                <a:spcPts val="0"/>
              </a:spcBef>
              <a:buSzPts val="2000"/>
              <a:buNone/>
              <a:defRPr/>
            </a:lvl6pPr>
            <a:lvl7pPr lvl="6" rtl="0">
              <a:spcBef>
                <a:spcPts val="0"/>
              </a:spcBef>
              <a:buSzPts val="2000"/>
              <a:buNone/>
              <a:defRPr/>
            </a:lvl7pPr>
            <a:lvl8pPr lvl="7" rtl="0">
              <a:spcBef>
                <a:spcPts val="0"/>
              </a:spcBef>
              <a:buSzPts val="2000"/>
              <a:buNone/>
              <a:defRPr/>
            </a:lvl8pPr>
            <a:lvl9pPr lvl="8" rtl="0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870450" y="1545076"/>
            <a:ext cx="2247900" cy="270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▰"/>
              <a:defRPr sz="1800"/>
            </a:lvl1pPr>
            <a:lvl2pPr lvl="1" rtl="0">
              <a:spcBef>
                <a:spcPts val="0"/>
              </a:spcBef>
              <a:buSzPts val="1800"/>
              <a:buChar char="▻"/>
              <a:defRPr sz="1800"/>
            </a:lvl2pPr>
            <a:lvl3pPr lvl="2" rtl="0">
              <a:spcBef>
                <a:spcPts val="0"/>
              </a:spcBef>
              <a:buSzPts val="1800"/>
              <a:buChar char="▻"/>
              <a:defRPr sz="1800"/>
            </a:lvl3pPr>
            <a:lvl4pPr lvl="3" rtl="0">
              <a:spcBef>
                <a:spcPts val="0"/>
              </a:spcBef>
              <a:buSzPts val="1800"/>
              <a:buChar char="▻"/>
              <a:defRPr sz="1800"/>
            </a:lvl4pPr>
            <a:lvl5pPr lvl="4" rtl="0">
              <a:spcBef>
                <a:spcPts val="0"/>
              </a:spcBef>
              <a:buSzPts val="1800"/>
              <a:buChar char="▻"/>
              <a:defRPr sz="1800"/>
            </a:lvl5pPr>
            <a:lvl6pPr lvl="5" rtl="0">
              <a:spcBef>
                <a:spcPts val="0"/>
              </a:spcBef>
              <a:buSzPts val="1800"/>
              <a:buChar char="▻"/>
              <a:defRPr sz="1800"/>
            </a:lvl6pPr>
            <a:lvl7pPr lvl="6" rtl="0">
              <a:spcBef>
                <a:spcPts val="0"/>
              </a:spcBef>
              <a:buSzPts val="1800"/>
              <a:buChar char="▻"/>
              <a:defRPr sz="1800"/>
            </a:lvl7pPr>
            <a:lvl8pPr lvl="7" rtl="0">
              <a:spcBef>
                <a:spcPts val="0"/>
              </a:spcBef>
              <a:buSzPts val="1800"/>
              <a:buChar char="▻"/>
              <a:defRPr sz="1800"/>
            </a:lvl8pPr>
            <a:lvl9pPr lvl="8" rtl="0">
              <a:spcBef>
                <a:spcPts val="0"/>
              </a:spcBef>
              <a:buSzPts val="1800"/>
              <a:buChar char="▻"/>
              <a:defRPr sz="1800"/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3233637" y="1545076"/>
            <a:ext cx="2247900" cy="270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▰"/>
              <a:defRPr sz="1800"/>
            </a:lvl1pPr>
            <a:lvl2pPr lvl="1" rtl="0">
              <a:spcBef>
                <a:spcPts val="0"/>
              </a:spcBef>
              <a:buSzPts val="1800"/>
              <a:buChar char="▻"/>
              <a:defRPr sz="1800"/>
            </a:lvl2pPr>
            <a:lvl3pPr lvl="2" rtl="0">
              <a:spcBef>
                <a:spcPts val="0"/>
              </a:spcBef>
              <a:buSzPts val="1800"/>
              <a:buChar char="▻"/>
              <a:defRPr sz="1800"/>
            </a:lvl3pPr>
            <a:lvl4pPr lvl="3" rtl="0">
              <a:spcBef>
                <a:spcPts val="0"/>
              </a:spcBef>
              <a:buSzPts val="1800"/>
              <a:buChar char="▻"/>
              <a:defRPr sz="1800"/>
            </a:lvl4pPr>
            <a:lvl5pPr lvl="4" rtl="0">
              <a:spcBef>
                <a:spcPts val="0"/>
              </a:spcBef>
              <a:buSzPts val="1800"/>
              <a:buChar char="▻"/>
              <a:defRPr sz="1800"/>
            </a:lvl5pPr>
            <a:lvl6pPr lvl="5" rtl="0">
              <a:spcBef>
                <a:spcPts val="0"/>
              </a:spcBef>
              <a:buSzPts val="1800"/>
              <a:buChar char="▻"/>
              <a:defRPr sz="1800"/>
            </a:lvl6pPr>
            <a:lvl7pPr lvl="6" rtl="0">
              <a:spcBef>
                <a:spcPts val="0"/>
              </a:spcBef>
              <a:buSzPts val="1800"/>
              <a:buChar char="▻"/>
              <a:defRPr sz="1800"/>
            </a:lvl7pPr>
            <a:lvl8pPr lvl="7" rtl="0">
              <a:spcBef>
                <a:spcPts val="0"/>
              </a:spcBef>
              <a:buSzPts val="1800"/>
              <a:buChar char="▻"/>
              <a:defRPr sz="1800"/>
            </a:lvl8pPr>
            <a:lvl9pPr lvl="8" rtl="0">
              <a:spcBef>
                <a:spcPts val="0"/>
              </a:spcBef>
              <a:buSzPts val="1800"/>
              <a:buChar char="▻"/>
              <a:defRPr sz="1800"/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5540650" y="1545076"/>
            <a:ext cx="2247900" cy="2709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800"/>
              <a:buChar char="▰"/>
              <a:defRPr sz="1800"/>
            </a:lvl1pPr>
            <a:lvl2pPr lvl="1" rtl="0">
              <a:spcBef>
                <a:spcPts val="0"/>
              </a:spcBef>
              <a:buSzPts val="1800"/>
              <a:buChar char="▻"/>
              <a:defRPr sz="1800"/>
            </a:lvl2pPr>
            <a:lvl3pPr lvl="2" rtl="0">
              <a:spcBef>
                <a:spcPts val="0"/>
              </a:spcBef>
              <a:buSzPts val="1800"/>
              <a:buChar char="▻"/>
              <a:defRPr sz="1800"/>
            </a:lvl3pPr>
            <a:lvl4pPr lvl="3" rtl="0">
              <a:spcBef>
                <a:spcPts val="0"/>
              </a:spcBef>
              <a:buSzPts val="1800"/>
              <a:buChar char="▻"/>
              <a:defRPr sz="1800"/>
            </a:lvl4pPr>
            <a:lvl5pPr lvl="4" rtl="0">
              <a:spcBef>
                <a:spcPts val="0"/>
              </a:spcBef>
              <a:buSzPts val="1800"/>
              <a:buChar char="▻"/>
              <a:defRPr sz="1800"/>
            </a:lvl5pPr>
            <a:lvl6pPr lvl="5" rtl="0">
              <a:spcBef>
                <a:spcPts val="0"/>
              </a:spcBef>
              <a:buSzPts val="1800"/>
              <a:buChar char="▻"/>
              <a:defRPr sz="1800"/>
            </a:lvl6pPr>
            <a:lvl7pPr lvl="6" rtl="0">
              <a:spcBef>
                <a:spcPts val="0"/>
              </a:spcBef>
              <a:buSzPts val="1800"/>
              <a:buChar char="▻"/>
              <a:defRPr sz="1800"/>
            </a:lvl7pPr>
            <a:lvl8pPr lvl="7" rtl="0">
              <a:spcBef>
                <a:spcPts val="0"/>
              </a:spcBef>
              <a:buSzPts val="1800"/>
              <a:buChar char="▻"/>
              <a:defRPr sz="1800"/>
            </a:lvl8pPr>
            <a:lvl9pPr lvl="8" rtl="0">
              <a:spcBef>
                <a:spcPts val="0"/>
              </a:spcBef>
              <a:buSzPts val="1800"/>
              <a:buChar char="▻"/>
              <a:defRPr sz="1800"/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Shape 12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7" name="Shape 127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t/>
              </a: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8" name="Shape 128"/>
            <p:cNvGrpSpPr/>
            <p:nvPr/>
          </p:nvGrpSpPr>
          <p:grpSpPr>
            <a:xfrm flipH="1" rot="10800000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9" name="Shape 129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0" name="Shape 130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1" name="Shape 131"/>
            <p:cNvGrpSpPr/>
            <p:nvPr/>
          </p:nvGrpSpPr>
          <p:grpSpPr>
            <a:xfrm flipH="1" rot="10800000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2" name="Shape 132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3" name="Shape 133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4" name="Shape 13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5" name="Shape 13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36" name="Shape 13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7" name="Shape 137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" name="Shape 13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" name="Shape 139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40" name="Shape 14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1" name="Shape 141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2" name="Shape 142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2000"/>
              <a:buNone/>
              <a:defRPr/>
            </a:lvl1pPr>
            <a:lvl2pPr lvl="1">
              <a:spcBef>
                <a:spcPts val="0"/>
              </a:spcBef>
              <a:buSzPts val="2000"/>
              <a:buNone/>
              <a:defRPr/>
            </a:lvl2pPr>
            <a:lvl3pPr lvl="2">
              <a:spcBef>
                <a:spcPts val="0"/>
              </a:spcBef>
              <a:buSzPts val="2000"/>
              <a:buNone/>
              <a:defRPr/>
            </a:lvl3pPr>
            <a:lvl4pPr lvl="3">
              <a:spcBef>
                <a:spcPts val="0"/>
              </a:spcBef>
              <a:buSzPts val="2000"/>
              <a:buNone/>
              <a:defRPr/>
            </a:lvl4pPr>
            <a:lvl5pPr lvl="4">
              <a:spcBef>
                <a:spcPts val="0"/>
              </a:spcBef>
              <a:buSzPts val="2000"/>
              <a:buNone/>
              <a:defRPr/>
            </a:lvl5pPr>
            <a:lvl6pPr lvl="5">
              <a:spcBef>
                <a:spcPts val="0"/>
              </a:spcBef>
              <a:buSzPts val="2000"/>
              <a:buNone/>
              <a:defRPr/>
            </a:lvl6pPr>
            <a:lvl7pPr lvl="6">
              <a:spcBef>
                <a:spcPts val="0"/>
              </a:spcBef>
              <a:buSzPts val="2000"/>
              <a:buNone/>
              <a:defRPr/>
            </a:lvl7pPr>
            <a:lvl8pPr lvl="7">
              <a:spcBef>
                <a:spcPts val="0"/>
              </a:spcBef>
              <a:buSzPts val="2000"/>
              <a:buNone/>
              <a:defRPr/>
            </a:lvl8pPr>
            <a:lvl9pPr lvl="8">
              <a:spcBef>
                <a:spcPts val="0"/>
              </a:spcBef>
              <a:buSzPts val="2000"/>
              <a:buNone/>
              <a:defRPr/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2466138" y="4472723"/>
            <a:ext cx="6686825" cy="670795"/>
            <a:chOff x="5589288" y="4472723"/>
            <a:chExt cx="6686825" cy="670795"/>
          </a:xfrm>
        </p:grpSpPr>
        <p:sp>
          <p:nvSpPr>
            <p:cNvPr id="146" name="Shape 146"/>
            <p:cNvSpPr/>
            <p:nvPr/>
          </p:nvSpPr>
          <p:spPr>
            <a:xfrm rot="10800000">
              <a:off x="5589288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47" name="Shape 147"/>
            <p:cNvGrpSpPr/>
            <p:nvPr/>
          </p:nvGrpSpPr>
          <p:grpSpPr>
            <a:xfrm flipH="1">
              <a:off x="5748896" y="4472723"/>
              <a:ext cx="6527217" cy="670795"/>
              <a:chOff x="-10101302" y="330075"/>
              <a:chExt cx="16532971" cy="1699506"/>
            </a:xfrm>
          </p:grpSpPr>
          <p:sp>
            <p:nvSpPr>
              <p:cNvPr id="148" name="Shape 148"/>
              <p:cNvSpPr/>
              <p:nvPr/>
            </p:nvSpPr>
            <p:spPr>
              <a:xfrm>
                <a:off x="-10101302" y="330081"/>
                <a:ext cx="148464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" name="Shape 149"/>
              <p:cNvSpPr/>
              <p:nvPr/>
            </p:nvSpPr>
            <p:spPr>
              <a:xfrm>
                <a:off x="4732169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" name="Shape 150"/>
            <p:cNvGrpSpPr/>
            <p:nvPr/>
          </p:nvGrpSpPr>
          <p:grpSpPr>
            <a:xfrm flipH="1">
              <a:off x="5592255" y="4646738"/>
              <a:ext cx="6682918" cy="304563"/>
              <a:chOff x="-30922586" y="330075"/>
              <a:chExt cx="37293070" cy="1699569"/>
            </a:xfrm>
          </p:grpSpPr>
          <p:sp>
            <p:nvSpPr>
              <p:cNvPr id="151" name="Shape 151"/>
              <p:cNvSpPr/>
              <p:nvPr/>
            </p:nvSpPr>
            <p:spPr>
              <a:xfrm>
                <a:off x="-30922586" y="330144"/>
                <a:ext cx="355881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Shape 152"/>
              <p:cNvSpPr/>
              <p:nvPr/>
            </p:nvSpPr>
            <p:spPr>
              <a:xfrm>
                <a:off x="4670984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3" name="Shape 153"/>
          <p:cNvSpPr txBox="1"/>
          <p:nvPr>
            <p:ph idx="1" type="body"/>
          </p:nvPr>
        </p:nvSpPr>
        <p:spPr>
          <a:xfrm>
            <a:off x="2682800" y="4636500"/>
            <a:ext cx="6004200" cy="3156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</a:lstStyle>
          <a:p/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55" name="Shape 155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56" name="Shape 15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57" name="Shape 15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58" name="Shape 15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" name="Shape 15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0" name="Shape 16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1" name="Shape 161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Shape 162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165" name="Shape 16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6" name="Shape 16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D26F00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67" name="Shape 167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8" name="Shape 16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" name="Shape 169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0" name="Shape 17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1" name="Shape 171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Shape 172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3" name="Shape 173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4" name="Shape 17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fmla="val 32425" name="adj"/>
              </a:avLst>
            </a:prstGeom>
            <a:solidFill>
              <a:srgbClr val="263248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grpSp>
          <p:nvGrpSpPr>
            <p:cNvPr id="175" name="Shape 17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6" name="Shape 17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Shape 177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Shape 17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9" name="Shape 179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 rt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Shape 18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anchorCtr="0" anchor="ctr" bIns="91425" lIns="91425" rIns="91425" wrap="square" tIns="91425">
                <a:noAutofit/>
              </a:bodyPr>
              <a:lstStyle/>
              <a:p>
                <a:pPr indent="0" lvl="0" marL="0">
                  <a:spcBef>
                    <a:spcPts val="0"/>
                  </a:spcBef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buClr>
                <a:srgbClr val="FFFFFF"/>
              </a:buClr>
              <a:buSzPts val="2000"/>
              <a:buFont typeface="Roboto Condensed"/>
              <a:buNone/>
              <a:defRPr b="1" sz="20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lvl="0"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lvl="1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lvl="2">
              <a:spcBef>
                <a:spcPts val="48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lvl="3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lvl="4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lvl="5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lvl="6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lvl="7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lvl="8">
              <a:spcBef>
                <a:spcPts val="36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b="1" lang="en" sz="1200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5" Type="http://schemas.openxmlformats.org/officeDocument/2006/relationships/image" Target="../media/image13.jpg"/><Relationship Id="rId6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image" Target="../media/image4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Relationship Id="rId4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jp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ctrTitle"/>
          </p:nvPr>
        </p:nvSpPr>
        <p:spPr>
          <a:xfrm>
            <a:off x="685800" y="1218200"/>
            <a:ext cx="5367900" cy="2679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600"/>
              <a:t>Team Apple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3600"/>
              <a:t>Final Presentation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Members: Katherine Shun-Gilmour, Makamae Carpenter, Kenny-Lee Fujioka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/>
              <a:t>Faculty Advisor: Dr. Anthony Kuh</a:t>
            </a:r>
          </a:p>
        </p:txBody>
      </p:sp>
      <p:pic>
        <p:nvPicPr>
          <p:cNvPr descr="green apple-1000x1000.jpg" id="186" name="Shape 186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323225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>
            <p:ph idx="12" type="sldNum"/>
          </p:nvPr>
        </p:nvSpPr>
        <p:spPr>
          <a:xfrm>
            <a:off x="7542550" y="4280975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ts val="1100"/>
              <a:buFont typeface="Arial"/>
              <a:buNone/>
            </a:pPr>
            <a:fld id="{00000000-1234-1234-1234-123412341234}" type="slidenum">
              <a:rPr lang="en" sz="1400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Apple Version 4.0.0</a:t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95" name="Shape 295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96" name="Shape 29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8" name="Shape 29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9" name="Shape 299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00" name="Shape 30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600" y="1793025"/>
            <a:ext cx="2411925" cy="239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3289725" y="1793025"/>
            <a:ext cx="3973200" cy="21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Dimensions: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~3.3 x 3.22 in</a:t>
            </a:r>
          </a:p>
          <a:p>
            <a: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 Condensed"/>
              <a:buChar char="●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Major Changes from v3.5.3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Complete redesign (smaller board)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Traced new routes for TX and RX pins from XBee</a:t>
            </a:r>
          </a:p>
          <a:p>
            <a: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 Condensed"/>
              <a:buChar char="○"/>
            </a:pPr>
            <a:r>
              <a:rPr lang="en" sz="120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Added physical on/off switch</a:t>
            </a:r>
          </a:p>
          <a:p>
            <a:pPr indent="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Housing Design for v4.0.0</a:t>
            </a: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09" name="Shape 309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10" name="Shape 310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2" name="Shape 312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6" name="Shape 316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17" name="Shape 31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housing.PNG"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125" y="1440850"/>
            <a:ext cx="4466426" cy="3557049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Shape 319"/>
          <p:cNvSpPr txBox="1"/>
          <p:nvPr/>
        </p:nvSpPr>
        <p:spPr>
          <a:xfrm>
            <a:off x="5104125" y="1440850"/>
            <a:ext cx="3392700" cy="273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Char char="●"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Open bottom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400"/>
              <a:buFont typeface="Roboto Condensed"/>
              <a:buChar char="●"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Two layers design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○"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Top level battery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○"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Bottom level PCB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●"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Mount will go through the lowest level of housing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●"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Box dimensions: 4x4x4 in.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●"/>
            </a:pPr>
            <a:r>
              <a:rPr lang="en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Plate dimensions: ~3 ⅛ x 3 ⅛ in.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82362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Updates Since CDR</a:t>
            </a:r>
          </a:p>
        </p:txBody>
      </p:sp>
      <p:sp>
        <p:nvSpPr>
          <p:cNvPr id="325" name="Shape 325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26" name="Shape 326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27" name="Shape 327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8" name="Shape 328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29" name="Shape 329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0" name="Shape 330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1" name="Shape 331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2" name="Shape 332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33" name="Shape 333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34" name="Shape 33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Shape 335"/>
          <p:cNvSpPr txBox="1"/>
          <p:nvPr>
            <p:ph idx="1" type="body"/>
          </p:nvPr>
        </p:nvSpPr>
        <p:spPr>
          <a:xfrm>
            <a:off x="814275" y="1327350"/>
            <a:ext cx="6126300" cy="3145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/>
              <a:t>Finished poster &amp; video for the EE 496 Poster Session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Printed housing for v4.0.0 board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▰"/>
            </a:pPr>
            <a:r>
              <a:rPr lang="en"/>
              <a:t>Successfully programmed the board</a:t>
            </a: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000"/>
              <a:buChar char="▰"/>
            </a:pPr>
            <a:r>
              <a:rPr lang="en"/>
              <a:t>Ready to deploy onto roof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Setbacks</a:t>
            </a:r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342" name="Shape 342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43" name="Shape 343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4" name="Shape 344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5" name="Shape 345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6" name="Shape 346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47" name="Shape 347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48" name="Shape 34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Shape 349"/>
          <p:cNvSpPr txBox="1"/>
          <p:nvPr>
            <p:ph idx="1" type="body"/>
          </p:nvPr>
        </p:nvSpPr>
        <p:spPr>
          <a:xfrm>
            <a:off x="249500" y="1383375"/>
            <a:ext cx="3731700" cy="3253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MakerBot misprinted housing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Didn’t solder one part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Soldered wrong part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ts val="2400"/>
              <a:buChar char="▰"/>
            </a:pPr>
            <a:r>
              <a:rPr lang="en"/>
              <a:t>Code couldn’t upload</a:t>
            </a:r>
          </a:p>
        </p:txBody>
      </p:sp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16325" y="363575"/>
            <a:ext cx="1589649" cy="2119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Shape 351"/>
          <p:cNvPicPr preferRelativeResize="0"/>
          <p:nvPr/>
        </p:nvPicPr>
        <p:blipFill rotWithShape="1">
          <a:blip r:embed="rId5">
            <a:alphaModFix/>
          </a:blip>
          <a:srcRect b="40776" l="17085" r="12546" t="35356"/>
          <a:stretch/>
        </p:blipFill>
        <p:spPr>
          <a:xfrm>
            <a:off x="7164013" y="2657425"/>
            <a:ext cx="1694273" cy="766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Shape 352"/>
          <p:cNvPicPr preferRelativeResize="0"/>
          <p:nvPr/>
        </p:nvPicPr>
        <p:blipFill rotWithShape="1">
          <a:blip r:embed="rId6">
            <a:alphaModFix/>
          </a:blip>
          <a:srcRect b="60706" l="0" r="1671" t="4900"/>
          <a:stretch/>
        </p:blipFill>
        <p:spPr>
          <a:xfrm>
            <a:off x="3898550" y="2483100"/>
            <a:ext cx="2999700" cy="1398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Team Apple Fall 2017 Power Budget</a:t>
            </a:r>
          </a:p>
        </p:txBody>
      </p:sp>
      <p:sp>
        <p:nvSpPr>
          <p:cNvPr id="358" name="Shape 35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59" name="Shape 359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360" name="Shape 360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65" name="Shape 36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7100" y="1346300"/>
            <a:ext cx="6648025" cy="205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Shape 3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00" y="3404525"/>
            <a:ext cx="6648024" cy="144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/>
          <p:nvPr>
            <p:ph type="title"/>
          </p:nvPr>
        </p:nvSpPr>
        <p:spPr>
          <a:xfrm>
            <a:off x="82362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Updated Power Budget</a:t>
            </a:r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374" name="Shape 374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375" name="Shape 375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382" name="Shape 382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Shape 383"/>
          <p:cNvSpPr txBox="1"/>
          <p:nvPr>
            <p:ph idx="1" type="body"/>
          </p:nvPr>
        </p:nvSpPr>
        <p:spPr>
          <a:xfrm>
            <a:off x="814275" y="1327350"/>
            <a:ext cx="6126300" cy="957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Clr>
                <a:srgbClr val="C7D3E6"/>
              </a:buClr>
              <a:buSzPts val="2000"/>
              <a:buFont typeface="Roboto Condensed Light"/>
              <a:buChar char="▰"/>
            </a:pPr>
            <a:r>
              <a:rPr lang="en"/>
              <a:t>Changes made to Calculated Run Time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pic>
        <p:nvPicPr>
          <p:cNvPr id="384" name="Shape 3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034325"/>
            <a:ext cx="8030425" cy="1993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Bill of Materials</a:t>
            </a:r>
          </a:p>
        </p:txBody>
      </p:sp>
      <p:sp>
        <p:nvSpPr>
          <p:cNvPr id="390" name="Shape 39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391" name="Shape 39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Shape 3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00" y="1418287"/>
            <a:ext cx="7402516" cy="2947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 txBox="1"/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Status</a:t>
            </a:r>
          </a:p>
        </p:txBody>
      </p:sp>
      <p:sp>
        <p:nvSpPr>
          <p:cNvPr id="398" name="Shape 398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399" name="Shape 39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Final Status</a:t>
            </a:r>
          </a:p>
        </p:txBody>
      </p:sp>
      <p:sp>
        <p:nvSpPr>
          <p:cNvPr id="405" name="Shape 405"/>
          <p:cNvSpPr txBox="1"/>
          <p:nvPr>
            <p:ph idx="1" type="body"/>
          </p:nvPr>
        </p:nvSpPr>
        <p:spPr>
          <a:xfrm>
            <a:off x="814275" y="1327350"/>
            <a:ext cx="5248200" cy="31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Completed soldering v4.0.0 PCB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Printed Housing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Coded the PCB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Made Power Budget for v4.0.0 Board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▰"/>
            </a:pPr>
            <a:r>
              <a:rPr lang="en"/>
              <a:t>Ready to deploy on Holmes Hall roof</a:t>
            </a:r>
          </a:p>
        </p:txBody>
      </p:sp>
      <p:sp>
        <p:nvSpPr>
          <p:cNvPr id="406" name="Shape 40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descr="green apple-1000x1000.jpg" id="407" name="Shape 40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Shape 4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4575" y="1250800"/>
            <a:ext cx="2128550" cy="283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Future Plans &amp; Improvements</a:t>
            </a:r>
          </a:p>
        </p:txBody>
      </p:sp>
      <p:sp>
        <p:nvSpPr>
          <p:cNvPr id="414" name="Shape 4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415" name="Shape 415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416" name="Shape 41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420" name="Shape 42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Shape 421"/>
          <p:cNvSpPr txBox="1"/>
          <p:nvPr>
            <p:ph idx="1" type="body"/>
          </p:nvPr>
        </p:nvSpPr>
        <p:spPr>
          <a:xfrm>
            <a:off x="814275" y="1327350"/>
            <a:ext cx="6126300" cy="31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Solder/Test/Debug 3-4 more v4.0.0 boards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Deploy 3-4 more Team Apple Weatherboxes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Revise the Power Budget</a:t>
            </a:r>
          </a:p>
          <a:p>
            <a: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Design a new version of Team Apple PCBs</a:t>
            </a:r>
          </a:p>
          <a:p>
            <a:pPr indent="-381000" lvl="0" marL="457200" rtl="0">
              <a:spcBef>
                <a:spcPts val="0"/>
              </a:spcBef>
              <a:buSzPts val="2400"/>
              <a:buChar char="▰"/>
            </a:pPr>
            <a:r>
              <a:rPr lang="en"/>
              <a:t>Design new housing for the next version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795600" y="1327200"/>
            <a:ext cx="6132600" cy="38163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Project Background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Goal of our Project 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Block Diagrams 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Signal &amp; Power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Progress Updates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Board &amp; Housing Designs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Updates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Setbacks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Power Budget/Bill of Materials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Final Status</a:t>
            </a:r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▻"/>
            </a:pPr>
            <a:r>
              <a:rPr lang="en" sz="1800"/>
              <a:t>Future Plans &amp; Improvements</a:t>
            </a:r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Gantt Chart  </a:t>
            </a:r>
          </a:p>
          <a:p>
            <a:pPr indent="-342900" lvl="0" marL="457200" rtl="0">
              <a:spcBef>
                <a:spcPts val="0"/>
              </a:spcBef>
              <a:spcAft>
                <a:spcPts val="1000"/>
              </a:spcAft>
              <a:buSzPts val="1800"/>
              <a:buChar char="▰"/>
            </a:pPr>
            <a:r>
              <a:rPr lang="en" sz="1800"/>
              <a:t>Q &amp; A</a:t>
            </a:r>
          </a:p>
          <a:p>
            <a:pPr indent="0" lvl="0" marL="0" rtl="0"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Shape 19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195" name="Shape 195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196" name="Shape 196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7" name="Shape 197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8" name="Shape 198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00" name="Shape 200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Gantt Chart</a:t>
            </a:r>
          </a:p>
        </p:txBody>
      </p:sp>
      <p:sp>
        <p:nvSpPr>
          <p:cNvPr id="427" name="Shape 427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grpSp>
        <p:nvGrpSpPr>
          <p:cNvPr id="428" name="Shape 428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429" name="Shape 429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434" name="Shape 434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Shape 4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425" y="1630375"/>
            <a:ext cx="6283974" cy="300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pic>
        <p:nvPicPr>
          <p:cNvPr descr="green apple-1000x1000.jpg" id="441" name="Shape 441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Shape 442"/>
          <p:cNvSpPr txBox="1"/>
          <p:nvPr>
            <p:ph idx="4294967295" type="ctrTitle"/>
          </p:nvPr>
        </p:nvSpPr>
        <p:spPr>
          <a:xfrm>
            <a:off x="2671900" y="214700"/>
            <a:ext cx="5795700" cy="1323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en" sz="6000">
                <a:solidFill>
                  <a:srgbClr val="FF9800"/>
                </a:solidFill>
              </a:rPr>
              <a:t>Any Questions?</a:t>
            </a:r>
          </a:p>
        </p:txBody>
      </p:sp>
      <p:pic>
        <p:nvPicPr>
          <p:cNvPr id="443" name="Shape 4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" y="1690100"/>
            <a:ext cx="3860703" cy="23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Shape 4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9204" y="1537700"/>
            <a:ext cx="3725333" cy="279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type="ctrTitle"/>
          </p:nvPr>
        </p:nvSpPr>
        <p:spPr>
          <a:xfrm>
            <a:off x="98000" y="2853975"/>
            <a:ext cx="5502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Background / Motivation / Goals</a:t>
            </a:r>
          </a:p>
        </p:txBody>
      </p:sp>
      <p:sp>
        <p:nvSpPr>
          <p:cNvPr id="206" name="Shape 20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pic>
        <p:nvPicPr>
          <p:cNvPr descr="green apple-1000x1000.jpg" id="207" name="Shape 20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814275" y="1538000"/>
            <a:ext cx="5648700" cy="2724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▰"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Hawaii has a strong dependency on imported resources </a:t>
            </a:r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Font typeface="Roboto Condensed"/>
              <a:buChar char="▰"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Photovoltaic (PV) is more sustainable and practical, yet we cannot rely on them entirely </a:t>
            </a:r>
          </a:p>
          <a:p>
            <a:pPr indent="-355600" lvl="0" marL="457200" rtl="0">
              <a:spcBef>
                <a:spcPts val="0"/>
              </a:spcBef>
              <a:buSzPts val="2000"/>
              <a:buFont typeface="Roboto Condensed"/>
              <a:buChar char="▰"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Collect and monitor weather and irradiance patterns to help us predict energy patterns</a:t>
            </a:r>
          </a:p>
        </p:txBody>
      </p:sp>
      <p:sp>
        <p:nvSpPr>
          <p:cNvPr id="213" name="Shape 213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Project Background / Motivation</a:t>
            </a:r>
          </a:p>
        </p:txBody>
      </p:sp>
      <p:sp>
        <p:nvSpPr>
          <p:cNvPr id="214" name="Shape 214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15" name="Shape 215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16" name="Shape 216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23" name="Shape 223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1003600" y="392575"/>
            <a:ext cx="53031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Goals (Fall 2017)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818925" y="1360025"/>
            <a:ext cx="6126300" cy="31455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-69850" lvl="0" marL="88900" rtl="0">
              <a:spcBef>
                <a:spcPts val="16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Fall 2017 Semester Goals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Condensed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Build 1-2 Apple v4.0.0 Weatherboxes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Condensed"/>
              <a:buChar char="○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Create an easy to assemble housing structure</a:t>
            </a:r>
          </a:p>
          <a:p>
            <a: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ts val="1400"/>
              <a:buFont typeface="Roboto Condensed"/>
              <a:buChar char="○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Solve power problems</a:t>
            </a:r>
          </a:p>
          <a:p>
            <a:pPr indent="-69850" lvl="0" marL="0" rtl="0">
              <a:lnSpc>
                <a:spcPct val="13975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rgbClr val="FFFFFF"/>
              </a:solidFill>
              <a:highlight>
                <a:srgbClr val="222222"/>
              </a:highlight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69850" lvl="0" marL="88900" rtl="0">
              <a:spcBef>
                <a:spcPts val="16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Long Term Goals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Condensed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Build 5 Apple weather boxes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Roboto Condensed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Have a network of Apple boxes that communicate with each other</a:t>
            </a:r>
          </a:p>
          <a:p>
            <a: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rgbClr val="333333"/>
              </a:buClr>
              <a:buSzPts val="1400"/>
              <a:buFont typeface="Roboto Condensed"/>
              <a:buChar char="●"/>
            </a:pPr>
            <a:r>
              <a:rPr lang="en" sz="1400">
                <a:solidFill>
                  <a:srgbClr val="333333"/>
                </a:solidFill>
                <a:highlight>
                  <a:srgbClr val="FFFFFF"/>
                </a:highlight>
                <a:latin typeface="Roboto Condensed"/>
                <a:ea typeface="Roboto Condensed"/>
                <a:cs typeface="Roboto Condensed"/>
                <a:sym typeface="Roboto Condensed"/>
              </a:rPr>
              <a:t>Continue to refine the design of Apple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sz="14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31" name="Shape 231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232" name="Shape 232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37" name="Shape 237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Overall Block Diagram</a:t>
            </a: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44" name="Shape 244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5" name="Shape 245"/>
            <p:cNvSpPr/>
            <p:nvPr/>
          </p:nvSpPr>
          <p:spPr>
            <a:xfrm>
              <a:off x="2594050" y="1883300"/>
              <a:ext cx="188175" cy="188150"/>
            </a:xfrm>
            <a:custGeom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857700" y="1631825"/>
              <a:ext cx="175975" cy="176000"/>
            </a:xfrm>
            <a:custGeom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2662850" y="1699400"/>
              <a:ext cx="303250" cy="303250"/>
            </a:xfrm>
            <a:custGeom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48" name="Shape 248"/>
            <p:cNvSpPr/>
            <p:nvPr/>
          </p:nvSpPr>
          <p:spPr>
            <a:xfrm>
              <a:off x="2801675" y="1740825"/>
              <a:ext cx="49950" cy="49950"/>
            </a:xfrm>
            <a:custGeom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49" name="Shape 24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3625" y="1923625"/>
            <a:ext cx="4510350" cy="2712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Block Diagram- Signal</a:t>
            </a:r>
          </a:p>
        </p:txBody>
      </p:sp>
      <p:sp>
        <p:nvSpPr>
          <p:cNvPr id="256" name="Shape 25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57" name="Shape 257"/>
          <p:cNvGrpSpPr/>
          <p:nvPr/>
        </p:nvGrpSpPr>
        <p:grpSpPr>
          <a:xfrm>
            <a:off x="312466" y="587260"/>
            <a:ext cx="309022" cy="376837"/>
            <a:chOff x="596350" y="929175"/>
            <a:chExt cx="407950" cy="497475"/>
          </a:xfrm>
        </p:grpSpPr>
        <p:sp>
          <p:nvSpPr>
            <p:cNvPr id="258" name="Shape 258"/>
            <p:cNvSpPr/>
            <p:nvPr/>
          </p:nvSpPr>
          <p:spPr>
            <a:xfrm>
              <a:off x="596350" y="953550"/>
              <a:ext cx="387250" cy="473100"/>
            </a:xfrm>
            <a:custGeom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626775" y="929175"/>
              <a:ext cx="377525" cy="462775"/>
            </a:xfrm>
            <a:custGeom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688900" y="1256150"/>
              <a:ext cx="133975" cy="25"/>
            </a:xfrm>
            <a:custGeom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688900" y="1201350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688900" y="1145950"/>
              <a:ext cx="255750" cy="25"/>
            </a:xfrm>
            <a:custGeom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688900" y="1090525"/>
              <a:ext cx="255750" cy="25"/>
            </a:xfrm>
            <a:custGeom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920250" y="929175"/>
              <a:ext cx="84050" cy="84050"/>
            </a:xfrm>
            <a:custGeom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65" name="Shape 265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Shape 2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2201" y="1681650"/>
            <a:ext cx="5361500" cy="295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/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Block Diagram- Power</a:t>
            </a:r>
          </a:p>
        </p:txBody>
      </p:sp>
      <p:sp>
        <p:nvSpPr>
          <p:cNvPr id="272" name="Shape 272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grpSp>
        <p:nvGrpSpPr>
          <p:cNvPr id="273" name="Shape 273"/>
          <p:cNvGrpSpPr/>
          <p:nvPr/>
        </p:nvGrpSpPr>
        <p:grpSpPr>
          <a:xfrm>
            <a:off x="299071" y="635918"/>
            <a:ext cx="335800" cy="279517"/>
            <a:chOff x="1247825" y="322750"/>
            <a:chExt cx="443300" cy="369000"/>
          </a:xfrm>
        </p:grpSpPr>
        <p:sp>
          <p:nvSpPr>
            <p:cNvPr id="274" name="Shape 274"/>
            <p:cNvSpPr/>
            <p:nvPr/>
          </p:nvSpPr>
          <p:spPr>
            <a:xfrm>
              <a:off x="1247825" y="322750"/>
              <a:ext cx="443300" cy="369000"/>
            </a:xfrm>
            <a:custGeom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1398225" y="386675"/>
              <a:ext cx="142500" cy="25"/>
            </a:xfrm>
            <a:custGeom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1370225" y="450000"/>
              <a:ext cx="198500" cy="197900"/>
            </a:xfrm>
            <a:custGeom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1403100" y="482875"/>
              <a:ext cx="132750" cy="132150"/>
            </a:xfrm>
            <a:custGeom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1588800" y="435400"/>
              <a:ext cx="66400" cy="43850"/>
            </a:xfrm>
            <a:custGeom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2175">
              <a:solidFill>
                <a:srgbClr val="FF98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green apple-1000x1000.jpg" id="279" name="Shape 279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Shape 2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3076" y="1804500"/>
            <a:ext cx="6404250" cy="2421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 txBox="1"/>
          <p:nvPr>
            <p:ph type="ctrTitle"/>
          </p:nvPr>
        </p:nvSpPr>
        <p:spPr>
          <a:xfrm>
            <a:off x="98000" y="2853975"/>
            <a:ext cx="5502900" cy="11598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en"/>
              <a:t>Progress Updates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en" sz="1400"/>
              <a:t>‹#›</a:t>
            </a:fld>
          </a:p>
        </p:txBody>
      </p:sp>
      <p:sp>
        <p:nvSpPr>
          <p:cNvPr id="287" name="Shape 287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b="1" sz="300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descr="green apple-1000x1000.jpg" id="288" name="Shape 288"/>
          <p:cNvPicPr preferRelativeResize="0"/>
          <p:nvPr/>
        </p:nvPicPr>
        <p:blipFill rotWithShape="1">
          <a:blip r:embed="rId3">
            <a:alphaModFix/>
          </a:blip>
          <a:srcRect b="9006" l="14589" r="17929" t="8668"/>
          <a:stretch/>
        </p:blipFill>
        <p:spPr>
          <a:xfrm>
            <a:off x="8335225" y="3515100"/>
            <a:ext cx="808775" cy="95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